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4" r:id="rId5"/>
    <p:sldId id="270" r:id="rId6"/>
    <p:sldId id="2146849134" r:id="rId7"/>
    <p:sldId id="2146849132" r:id="rId8"/>
    <p:sldId id="2146849133" r:id="rId9"/>
    <p:sldId id="357" r:id="rId10"/>
    <p:sldId id="356" r:id="rId11"/>
    <p:sldId id="358"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738"/>
    <a:srgbClr val="008000"/>
    <a:srgbClr val="8F6E57"/>
    <a:srgbClr val="CC6600"/>
    <a:srgbClr val="FF9900"/>
    <a:srgbClr val="FBFBFB"/>
    <a:srgbClr val="ECE9E8"/>
    <a:srgbClr val="E3DFDE"/>
    <a:srgbClr val="A8D900"/>
    <a:srgbClr val="5BC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57102-FA52-42C8-81ED-81EA13CD1D05}" v="1" dt="2026-01-16T14:22:08.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snapToGrid="0" showGuides="1">
      <p:cViewPr varScale="1">
        <p:scale>
          <a:sx n="72" d="100"/>
          <a:sy n="72" d="100"/>
        </p:scale>
        <p:origin x="720" y="4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7C2B8-D0CE-42DD-9523-8DA4016B733F}" type="datetimeFigureOut">
              <a:rPr lang="es-CO" smtClean="0"/>
              <a:t>16/01/2026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ED7D8-A248-4D7B-BAD9-41D7BA849263}" type="slidenum">
              <a:rPr lang="es-CO" smtClean="0"/>
              <a:t>‹#›</a:t>
            </a:fld>
            <a:endParaRPr lang="es-CO"/>
          </a:p>
        </p:txBody>
      </p:sp>
    </p:spTree>
    <p:extLst>
      <p:ext uri="{BB962C8B-B14F-4D97-AF65-F5344CB8AC3E}">
        <p14:creationId xmlns:p14="http://schemas.microsoft.com/office/powerpoint/2010/main" val="253986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C9EEF0CA-6488-55DB-C179-12F2A472C63C}"/>
            </a:ext>
          </a:extLst>
        </p:cNvPr>
        <p:cNvGrpSpPr/>
        <p:nvPr/>
      </p:nvGrpSpPr>
      <p:grpSpPr>
        <a:xfrm>
          <a:off x="0" y="0"/>
          <a:ext cx="0" cy="0"/>
          <a:chOff x="0" y="0"/>
          <a:chExt cx="0" cy="0"/>
        </a:xfrm>
      </p:grpSpPr>
      <p:sp>
        <p:nvSpPr>
          <p:cNvPr id="227" name="Google Shape;227;g28ead720d7f_0_5:notes">
            <a:extLst>
              <a:ext uri="{FF2B5EF4-FFF2-40B4-BE49-F238E27FC236}">
                <a16:creationId xmlns:a16="http://schemas.microsoft.com/office/drawing/2014/main" id="{A63B5CA0-A9DB-32CB-6230-2D272A07A6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8ead720d7f_0_5:notes">
            <a:extLst>
              <a:ext uri="{FF2B5EF4-FFF2-40B4-BE49-F238E27FC236}">
                <a16:creationId xmlns:a16="http://schemas.microsoft.com/office/drawing/2014/main" id="{614C52C5-AA46-962A-D404-20E2D27A09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04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925E5DA8-33BE-F9BA-C6AF-FE74A1C8AF4F}"/>
            </a:ext>
          </a:extLst>
        </p:cNvPr>
        <p:cNvGrpSpPr/>
        <p:nvPr/>
      </p:nvGrpSpPr>
      <p:grpSpPr>
        <a:xfrm>
          <a:off x="0" y="0"/>
          <a:ext cx="0" cy="0"/>
          <a:chOff x="0" y="0"/>
          <a:chExt cx="0" cy="0"/>
        </a:xfrm>
      </p:grpSpPr>
      <p:sp>
        <p:nvSpPr>
          <p:cNvPr id="227" name="Google Shape;227;g28ead720d7f_0_5:notes">
            <a:extLst>
              <a:ext uri="{FF2B5EF4-FFF2-40B4-BE49-F238E27FC236}">
                <a16:creationId xmlns:a16="http://schemas.microsoft.com/office/drawing/2014/main" id="{0FA582A9-4E1C-B000-E570-7BB2A119AB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8ead720d7f_0_5:notes">
            <a:extLst>
              <a:ext uri="{FF2B5EF4-FFF2-40B4-BE49-F238E27FC236}">
                <a16:creationId xmlns:a16="http://schemas.microsoft.com/office/drawing/2014/main" id="{6B5C67CC-0202-4DDB-76ED-B117B3D4C5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43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957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5102CDD-1464-3716-620D-2D5B5C622324}"/>
              </a:ext>
            </a:extLst>
          </p:cNvPr>
          <p:cNvSpPr>
            <a:spLocks noGrp="1"/>
          </p:cNvSpPr>
          <p:nvPr>
            <p:ph type="pic" sz="quarter" idx="10"/>
          </p:nvPr>
        </p:nvSpPr>
        <p:spPr>
          <a:xfrm rot="21281015">
            <a:off x="5702504" y="2233374"/>
            <a:ext cx="2611485" cy="2576570"/>
          </a:xfrm>
          <a:custGeom>
            <a:avLst/>
            <a:gdLst>
              <a:gd name="connsiteX0" fmla="*/ 2139690 w 2611485"/>
              <a:gd name="connsiteY0" fmla="*/ 33837 h 2576570"/>
              <a:gd name="connsiteX1" fmla="*/ 2611378 w 2611485"/>
              <a:gd name="connsiteY1" fmla="*/ 525651 h 2576570"/>
              <a:gd name="connsiteX2" fmla="*/ 2578393 w 2611485"/>
              <a:gd name="connsiteY2" fmla="*/ 2104775 h 2576570"/>
              <a:gd name="connsiteX3" fmla="*/ 2086579 w 2611485"/>
              <a:gd name="connsiteY3" fmla="*/ 2576463 h 2576570"/>
              <a:gd name="connsiteX4" fmla="*/ 471795 w 2611485"/>
              <a:gd name="connsiteY4" fmla="*/ 2542732 h 2576570"/>
              <a:gd name="connsiteX5" fmla="*/ 107 w 2611485"/>
              <a:gd name="connsiteY5" fmla="*/ 2050918 h 2576570"/>
              <a:gd name="connsiteX6" fmla="*/ 33092 w 2611485"/>
              <a:gd name="connsiteY6" fmla="*/ 471794 h 2576570"/>
              <a:gd name="connsiteX7" fmla="*/ 524906 w 2611485"/>
              <a:gd name="connsiteY7" fmla="*/ 107 h 257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1485" h="2576570">
                <a:moveTo>
                  <a:pt x="2139690" y="33837"/>
                </a:moveTo>
                <a:cubicBezTo>
                  <a:pt x="2405754" y="39395"/>
                  <a:pt x="2616936" y="259587"/>
                  <a:pt x="2611378" y="525651"/>
                </a:cubicBezTo>
                <a:lnTo>
                  <a:pt x="2578393" y="2104775"/>
                </a:lnTo>
                <a:cubicBezTo>
                  <a:pt x="2572835" y="2370839"/>
                  <a:pt x="2352642" y="2582020"/>
                  <a:pt x="2086579" y="2576463"/>
                </a:cubicBezTo>
                <a:lnTo>
                  <a:pt x="471795" y="2542732"/>
                </a:lnTo>
                <a:cubicBezTo>
                  <a:pt x="205731" y="2537175"/>
                  <a:pt x="-5451" y="2316982"/>
                  <a:pt x="107" y="2050918"/>
                </a:cubicBezTo>
                <a:lnTo>
                  <a:pt x="33092" y="471794"/>
                </a:lnTo>
                <a:cubicBezTo>
                  <a:pt x="38650" y="205731"/>
                  <a:pt x="258843" y="-5451"/>
                  <a:pt x="524906" y="107"/>
                </a:cubicBezTo>
                <a:close/>
              </a:path>
            </a:pathLst>
          </a:custGeom>
        </p:spPr>
        <p:txBody>
          <a:bodyPr wrap="square">
            <a:noAutofit/>
          </a:bodyPr>
          <a:lstStyle/>
          <a:p>
            <a:endParaRPr lang="en-ID"/>
          </a:p>
        </p:txBody>
      </p:sp>
      <p:sp>
        <p:nvSpPr>
          <p:cNvPr id="10" name="Picture Placeholder 9">
            <a:extLst>
              <a:ext uri="{FF2B5EF4-FFF2-40B4-BE49-F238E27FC236}">
                <a16:creationId xmlns:a16="http://schemas.microsoft.com/office/drawing/2014/main" id="{0B88A112-FD30-176B-2E8F-0ABC9EC221F9}"/>
              </a:ext>
            </a:extLst>
          </p:cNvPr>
          <p:cNvSpPr>
            <a:spLocks noGrp="1"/>
          </p:cNvSpPr>
          <p:nvPr>
            <p:ph type="pic" sz="quarter" idx="11"/>
          </p:nvPr>
        </p:nvSpPr>
        <p:spPr>
          <a:xfrm rot="21199095">
            <a:off x="6945627" y="729274"/>
            <a:ext cx="2581433" cy="2545824"/>
          </a:xfrm>
          <a:custGeom>
            <a:avLst/>
            <a:gdLst>
              <a:gd name="connsiteX0" fmla="*/ 2197463 w 2581433"/>
              <a:gd name="connsiteY0" fmla="*/ 12597 h 2545824"/>
              <a:gd name="connsiteX1" fmla="*/ 2581433 w 2581433"/>
              <a:gd name="connsiteY1" fmla="*/ 485293 h 2545824"/>
              <a:gd name="connsiteX2" fmla="*/ 2578844 w 2581433"/>
              <a:gd name="connsiteY2" fmla="*/ 2064759 h 2545824"/>
              <a:gd name="connsiteX3" fmla="*/ 2096199 w 2581433"/>
              <a:gd name="connsiteY3" fmla="*/ 2545824 h 2545824"/>
              <a:gd name="connsiteX4" fmla="*/ 481065 w 2581433"/>
              <a:gd name="connsiteY4" fmla="*/ 2543177 h 2545824"/>
              <a:gd name="connsiteX5" fmla="*/ 0 w 2581433"/>
              <a:gd name="connsiteY5" fmla="*/ 2060531 h 2545824"/>
              <a:gd name="connsiteX6" fmla="*/ 2589 w 2581433"/>
              <a:gd name="connsiteY6" fmla="*/ 481065 h 2545824"/>
              <a:gd name="connsiteX7" fmla="*/ 485234 w 2581433"/>
              <a:gd name="connsiteY7" fmla="*/ 0 h 2545824"/>
              <a:gd name="connsiteX8" fmla="*/ 2100368 w 2581433"/>
              <a:gd name="connsiteY8" fmla="*/ 2648 h 2545824"/>
              <a:gd name="connsiteX9" fmla="*/ 2197463 w 2581433"/>
              <a:gd name="connsiteY9" fmla="*/ 12597 h 25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1433" h="2545824">
                <a:moveTo>
                  <a:pt x="2197463" y="12597"/>
                </a:moveTo>
                <a:cubicBezTo>
                  <a:pt x="2416963" y="57888"/>
                  <a:pt x="2581815" y="252437"/>
                  <a:pt x="2581433" y="485293"/>
                </a:cubicBezTo>
                <a:lnTo>
                  <a:pt x="2578844" y="2064759"/>
                </a:lnTo>
                <a:cubicBezTo>
                  <a:pt x="2578407" y="2330881"/>
                  <a:pt x="2362320" y="2546261"/>
                  <a:pt x="2096199" y="2545824"/>
                </a:cubicBezTo>
                <a:lnTo>
                  <a:pt x="481065" y="2543177"/>
                </a:lnTo>
                <a:cubicBezTo>
                  <a:pt x="214943" y="2542740"/>
                  <a:pt x="-437" y="2326653"/>
                  <a:pt x="0" y="2060531"/>
                </a:cubicBezTo>
                <a:lnTo>
                  <a:pt x="2589" y="481065"/>
                </a:lnTo>
                <a:cubicBezTo>
                  <a:pt x="3025" y="214944"/>
                  <a:pt x="219113" y="-436"/>
                  <a:pt x="485234" y="0"/>
                </a:cubicBezTo>
                <a:lnTo>
                  <a:pt x="2100368" y="2648"/>
                </a:lnTo>
                <a:cubicBezTo>
                  <a:pt x="2133633" y="2702"/>
                  <a:pt x="2166105" y="6126"/>
                  <a:pt x="2197463" y="12597"/>
                </a:cubicBez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80A2116E-B524-BB0C-9C30-C08737EE5313}"/>
              </a:ext>
            </a:extLst>
          </p:cNvPr>
          <p:cNvSpPr>
            <a:spLocks noGrp="1"/>
          </p:cNvSpPr>
          <p:nvPr>
            <p:ph type="pic" sz="quarter" idx="12"/>
          </p:nvPr>
        </p:nvSpPr>
        <p:spPr>
          <a:xfrm rot="341304">
            <a:off x="8150659" y="-882594"/>
            <a:ext cx="2609769" cy="2574813"/>
          </a:xfrm>
          <a:custGeom>
            <a:avLst/>
            <a:gdLst>
              <a:gd name="connsiteX0" fmla="*/ 472329 w 2609769"/>
              <a:gd name="connsiteY0" fmla="*/ 32035 h 2574813"/>
              <a:gd name="connsiteX1" fmla="*/ 2087150 w 2609769"/>
              <a:gd name="connsiteY1" fmla="*/ 96 h 2574813"/>
              <a:gd name="connsiteX2" fmla="*/ 2578440 w 2609769"/>
              <a:gd name="connsiteY2" fmla="*/ 472329 h 2574813"/>
              <a:gd name="connsiteX3" fmla="*/ 2609673 w 2609769"/>
              <a:gd name="connsiteY3" fmla="*/ 2051488 h 2574813"/>
              <a:gd name="connsiteX4" fmla="*/ 2137440 w 2609769"/>
              <a:gd name="connsiteY4" fmla="*/ 2542779 h 2574813"/>
              <a:gd name="connsiteX5" fmla="*/ 522619 w 2609769"/>
              <a:gd name="connsiteY5" fmla="*/ 2574717 h 2574813"/>
              <a:gd name="connsiteX6" fmla="*/ 31329 w 2609769"/>
              <a:gd name="connsiteY6" fmla="*/ 2102484 h 2574813"/>
              <a:gd name="connsiteX7" fmla="*/ 96 w 2609769"/>
              <a:gd name="connsiteY7" fmla="*/ 523325 h 2574813"/>
              <a:gd name="connsiteX8" fmla="*/ 472329 w 2609769"/>
              <a:gd name="connsiteY8" fmla="*/ 32035 h 257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769" h="2574813">
                <a:moveTo>
                  <a:pt x="472329" y="32035"/>
                </a:moveTo>
                <a:lnTo>
                  <a:pt x="2087150" y="96"/>
                </a:lnTo>
                <a:cubicBezTo>
                  <a:pt x="2353219" y="-5167"/>
                  <a:pt x="2573178" y="206259"/>
                  <a:pt x="2578440" y="472329"/>
                </a:cubicBezTo>
                <a:lnTo>
                  <a:pt x="2609673" y="2051488"/>
                </a:lnTo>
                <a:cubicBezTo>
                  <a:pt x="2614936" y="2317558"/>
                  <a:pt x="2403510" y="2537516"/>
                  <a:pt x="2137440" y="2542779"/>
                </a:cubicBezTo>
                <a:lnTo>
                  <a:pt x="522619" y="2574717"/>
                </a:lnTo>
                <a:cubicBezTo>
                  <a:pt x="256550" y="2579980"/>
                  <a:pt x="36592" y="2368554"/>
                  <a:pt x="31329" y="2102484"/>
                </a:cubicBezTo>
                <a:lnTo>
                  <a:pt x="96" y="523325"/>
                </a:lnTo>
                <a:cubicBezTo>
                  <a:pt x="-5166" y="257255"/>
                  <a:pt x="206259" y="37297"/>
                  <a:pt x="472329" y="32035"/>
                </a:cubicBezTo>
                <a:close/>
              </a:path>
            </a:pathLst>
          </a:custGeom>
        </p:spPr>
        <p:txBody>
          <a:bodyPr wrap="square">
            <a:noAutofit/>
          </a:bodyPr>
          <a:lstStyle/>
          <a:p>
            <a:endParaRPr lang="en-ID"/>
          </a:p>
        </p:txBody>
      </p:sp>
    </p:spTree>
    <p:extLst>
      <p:ext uri="{BB962C8B-B14F-4D97-AF65-F5344CB8AC3E}">
        <p14:creationId xmlns:p14="http://schemas.microsoft.com/office/powerpoint/2010/main" val="19459123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81C189F-30DC-0053-2412-920C06E796FD}"/>
              </a:ext>
            </a:extLst>
          </p:cNvPr>
          <p:cNvSpPr>
            <a:spLocks noGrp="1"/>
          </p:cNvSpPr>
          <p:nvPr>
            <p:ph type="pic" sz="quarter" idx="10"/>
          </p:nvPr>
        </p:nvSpPr>
        <p:spPr>
          <a:xfrm rot="420321">
            <a:off x="5334673" y="904475"/>
            <a:ext cx="2401975" cy="5060957"/>
          </a:xfrm>
          <a:custGeom>
            <a:avLst/>
            <a:gdLst>
              <a:gd name="connsiteX0" fmla="*/ 265842 w 2401975"/>
              <a:gd name="connsiteY0" fmla="*/ 17450 h 5060957"/>
              <a:gd name="connsiteX1" fmla="*/ 333396 w 2401975"/>
              <a:gd name="connsiteY1" fmla="*/ 10231 h 5060957"/>
              <a:gd name="connsiteX2" fmla="*/ 2038288 w 2401975"/>
              <a:gd name="connsiteY2" fmla="*/ 6 h 5060957"/>
              <a:gd name="connsiteX3" fmla="*/ 2375701 w 2401975"/>
              <a:gd name="connsiteY3" fmla="*/ 333395 h 5060957"/>
              <a:gd name="connsiteX4" fmla="*/ 2401969 w 2401975"/>
              <a:gd name="connsiteY4" fmla="*/ 4713314 h 5060957"/>
              <a:gd name="connsiteX5" fmla="*/ 2068579 w 2401975"/>
              <a:gd name="connsiteY5" fmla="*/ 5050726 h 5060957"/>
              <a:gd name="connsiteX6" fmla="*/ 363687 w 2401975"/>
              <a:gd name="connsiteY6" fmla="*/ 5060951 h 5060957"/>
              <a:gd name="connsiteX7" fmla="*/ 26274 w 2401975"/>
              <a:gd name="connsiteY7" fmla="*/ 4727562 h 5060957"/>
              <a:gd name="connsiteX8" fmla="*/ 6 w 2401975"/>
              <a:gd name="connsiteY8" fmla="*/ 347643 h 5060957"/>
              <a:gd name="connsiteX9" fmla="*/ 265842 w 2401975"/>
              <a:gd name="connsiteY9" fmla="*/ 17450 h 506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975" h="5060957">
                <a:moveTo>
                  <a:pt x="265842" y="17450"/>
                </a:moveTo>
                <a:cubicBezTo>
                  <a:pt x="287649" y="12852"/>
                  <a:pt x="310241" y="10370"/>
                  <a:pt x="333396" y="10231"/>
                </a:cubicBezTo>
                <a:lnTo>
                  <a:pt x="2038288" y="6"/>
                </a:lnTo>
                <a:cubicBezTo>
                  <a:pt x="2223525" y="-1105"/>
                  <a:pt x="2374590" y="148159"/>
                  <a:pt x="2375701" y="333395"/>
                </a:cubicBezTo>
                <a:lnTo>
                  <a:pt x="2401969" y="4713314"/>
                </a:lnTo>
                <a:cubicBezTo>
                  <a:pt x="2403079" y="4898550"/>
                  <a:pt x="2253816" y="5049615"/>
                  <a:pt x="2068579" y="5050726"/>
                </a:cubicBezTo>
                <a:lnTo>
                  <a:pt x="363687" y="5060951"/>
                </a:lnTo>
                <a:cubicBezTo>
                  <a:pt x="178450" y="5062062"/>
                  <a:pt x="27385" y="4912798"/>
                  <a:pt x="26274" y="4727562"/>
                </a:cubicBezTo>
                <a:lnTo>
                  <a:pt x="6" y="347643"/>
                </a:lnTo>
                <a:cubicBezTo>
                  <a:pt x="-965" y="185561"/>
                  <a:pt x="113193" y="49642"/>
                  <a:pt x="265842" y="17450"/>
                </a:cubicBezTo>
                <a:close/>
              </a:path>
            </a:pathLst>
          </a:custGeom>
        </p:spPr>
        <p:txBody>
          <a:bodyPr wrap="square">
            <a:noAutofit/>
          </a:bodyPr>
          <a:lstStyle/>
          <a:p>
            <a:endParaRPr lang="en-ID"/>
          </a:p>
        </p:txBody>
      </p:sp>
    </p:spTree>
    <p:extLst>
      <p:ext uri="{BB962C8B-B14F-4D97-AF65-F5344CB8AC3E}">
        <p14:creationId xmlns:p14="http://schemas.microsoft.com/office/powerpoint/2010/main" val="278627589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6DF07A4-71C7-63E9-F046-19B8ED7BF1DC}"/>
              </a:ext>
            </a:extLst>
          </p:cNvPr>
          <p:cNvSpPr>
            <a:spLocks noGrp="1"/>
          </p:cNvSpPr>
          <p:nvPr>
            <p:ph type="pic" sz="quarter" idx="10"/>
          </p:nvPr>
        </p:nvSpPr>
        <p:spPr>
          <a:xfrm>
            <a:off x="-1053296" y="1250066"/>
            <a:ext cx="5729468" cy="3819645"/>
          </a:xfrm>
          <a:custGeom>
            <a:avLst/>
            <a:gdLst>
              <a:gd name="connsiteX0" fmla="*/ 118447 w 5729468"/>
              <a:gd name="connsiteY0" fmla="*/ 0 h 3819645"/>
              <a:gd name="connsiteX1" fmla="*/ 5611021 w 5729468"/>
              <a:gd name="connsiteY1" fmla="*/ 0 h 3819645"/>
              <a:gd name="connsiteX2" fmla="*/ 5729468 w 5729468"/>
              <a:gd name="connsiteY2" fmla="*/ 118447 h 3819645"/>
              <a:gd name="connsiteX3" fmla="*/ 5729468 w 5729468"/>
              <a:gd name="connsiteY3" fmla="*/ 3701198 h 3819645"/>
              <a:gd name="connsiteX4" fmla="*/ 5611021 w 5729468"/>
              <a:gd name="connsiteY4" fmla="*/ 3819645 h 3819645"/>
              <a:gd name="connsiteX5" fmla="*/ 118447 w 5729468"/>
              <a:gd name="connsiteY5" fmla="*/ 3819645 h 3819645"/>
              <a:gd name="connsiteX6" fmla="*/ 0 w 5729468"/>
              <a:gd name="connsiteY6" fmla="*/ 3701198 h 3819645"/>
              <a:gd name="connsiteX7" fmla="*/ 0 w 5729468"/>
              <a:gd name="connsiteY7" fmla="*/ 118447 h 3819645"/>
              <a:gd name="connsiteX8" fmla="*/ 118447 w 5729468"/>
              <a:gd name="connsiteY8" fmla="*/ 0 h 38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9468" h="3819645">
                <a:moveTo>
                  <a:pt x="118447" y="0"/>
                </a:moveTo>
                <a:lnTo>
                  <a:pt x="5611021" y="0"/>
                </a:lnTo>
                <a:cubicBezTo>
                  <a:pt x="5676437" y="0"/>
                  <a:pt x="5729468" y="53031"/>
                  <a:pt x="5729468" y="118447"/>
                </a:cubicBezTo>
                <a:lnTo>
                  <a:pt x="5729468" y="3701198"/>
                </a:lnTo>
                <a:cubicBezTo>
                  <a:pt x="5729468" y="3766614"/>
                  <a:pt x="5676437" y="3819645"/>
                  <a:pt x="5611021" y="3819645"/>
                </a:cubicBezTo>
                <a:lnTo>
                  <a:pt x="118447" y="3819645"/>
                </a:lnTo>
                <a:cubicBezTo>
                  <a:pt x="53031" y="3819645"/>
                  <a:pt x="0" y="3766614"/>
                  <a:pt x="0" y="3701198"/>
                </a:cubicBezTo>
                <a:lnTo>
                  <a:pt x="0" y="118447"/>
                </a:lnTo>
                <a:cubicBezTo>
                  <a:pt x="0" y="53031"/>
                  <a:pt x="53031" y="0"/>
                  <a:pt x="118447"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1289442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A3A742F-FF56-46BF-600B-B4DA366A2C99}"/>
              </a:ext>
            </a:extLst>
          </p:cNvPr>
          <p:cNvSpPr>
            <a:spLocks noGrp="1"/>
          </p:cNvSpPr>
          <p:nvPr>
            <p:ph type="pic" sz="quarter" idx="10"/>
          </p:nvPr>
        </p:nvSpPr>
        <p:spPr>
          <a:xfrm>
            <a:off x="4842907" y="2722179"/>
            <a:ext cx="2522482" cy="5449548"/>
          </a:xfrm>
          <a:custGeom>
            <a:avLst/>
            <a:gdLst>
              <a:gd name="connsiteX0" fmla="*/ 339400 w 2522482"/>
              <a:gd name="connsiteY0" fmla="*/ 0 h 5449548"/>
              <a:gd name="connsiteX1" fmla="*/ 2183082 w 2522482"/>
              <a:gd name="connsiteY1" fmla="*/ 0 h 5449548"/>
              <a:gd name="connsiteX2" fmla="*/ 2522482 w 2522482"/>
              <a:gd name="connsiteY2" fmla="*/ 339400 h 5449548"/>
              <a:gd name="connsiteX3" fmla="*/ 2522482 w 2522482"/>
              <a:gd name="connsiteY3" fmla="*/ 5110148 h 5449548"/>
              <a:gd name="connsiteX4" fmla="*/ 2183082 w 2522482"/>
              <a:gd name="connsiteY4" fmla="*/ 5449548 h 5449548"/>
              <a:gd name="connsiteX5" fmla="*/ 339400 w 2522482"/>
              <a:gd name="connsiteY5" fmla="*/ 5449548 h 5449548"/>
              <a:gd name="connsiteX6" fmla="*/ 0 w 2522482"/>
              <a:gd name="connsiteY6" fmla="*/ 5110148 h 5449548"/>
              <a:gd name="connsiteX7" fmla="*/ 0 w 2522482"/>
              <a:gd name="connsiteY7" fmla="*/ 339400 h 5449548"/>
              <a:gd name="connsiteX8" fmla="*/ 339400 w 2522482"/>
              <a:gd name="connsiteY8" fmla="*/ 0 h 5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482" h="5449548">
                <a:moveTo>
                  <a:pt x="339400" y="0"/>
                </a:moveTo>
                <a:lnTo>
                  <a:pt x="2183082" y="0"/>
                </a:lnTo>
                <a:cubicBezTo>
                  <a:pt x="2370527" y="0"/>
                  <a:pt x="2522482" y="151955"/>
                  <a:pt x="2522482" y="339400"/>
                </a:cubicBezTo>
                <a:lnTo>
                  <a:pt x="2522482" y="5110148"/>
                </a:lnTo>
                <a:cubicBezTo>
                  <a:pt x="2522482" y="5297593"/>
                  <a:pt x="2370527" y="5449548"/>
                  <a:pt x="2183082" y="5449548"/>
                </a:cubicBezTo>
                <a:lnTo>
                  <a:pt x="339400" y="5449548"/>
                </a:lnTo>
                <a:cubicBezTo>
                  <a:pt x="151955" y="5449548"/>
                  <a:pt x="0" y="5297593"/>
                  <a:pt x="0" y="5110148"/>
                </a:cubicBezTo>
                <a:lnTo>
                  <a:pt x="0" y="339400"/>
                </a:lnTo>
                <a:cubicBezTo>
                  <a:pt x="0" y="151955"/>
                  <a:pt x="151955" y="0"/>
                  <a:pt x="33940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7792307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4AD5728-B043-77AB-E7E2-CF157635DFDE}"/>
              </a:ext>
            </a:extLst>
          </p:cNvPr>
          <p:cNvSpPr>
            <a:spLocks noGrp="1"/>
          </p:cNvSpPr>
          <p:nvPr>
            <p:ph type="pic" sz="quarter" idx="10"/>
          </p:nvPr>
        </p:nvSpPr>
        <p:spPr>
          <a:xfrm>
            <a:off x="6726068" y="0"/>
            <a:ext cx="5465932" cy="4982728"/>
          </a:xfrm>
          <a:custGeom>
            <a:avLst/>
            <a:gdLst>
              <a:gd name="connsiteX0" fmla="*/ 371149 w 5465932"/>
              <a:gd name="connsiteY0" fmla="*/ 0 h 4982728"/>
              <a:gd name="connsiteX1" fmla="*/ 5465932 w 5465932"/>
              <a:gd name="connsiteY1" fmla="*/ 0 h 4982728"/>
              <a:gd name="connsiteX2" fmla="*/ 5465932 w 5465932"/>
              <a:gd name="connsiteY2" fmla="*/ 4314000 h 4982728"/>
              <a:gd name="connsiteX3" fmla="*/ 5356269 w 5465932"/>
              <a:gd name="connsiteY3" fmla="*/ 4396004 h 4982728"/>
              <a:gd name="connsiteX4" fmla="*/ 3435467 w 5465932"/>
              <a:gd name="connsiteY4" fmla="*/ 4982728 h 4982728"/>
              <a:gd name="connsiteX5" fmla="*/ 0 w 5465932"/>
              <a:gd name="connsiteY5" fmla="*/ 1547261 h 4982728"/>
              <a:gd name="connsiteX6" fmla="*/ 269976 w 5465932"/>
              <a:gd name="connsiteY6" fmla="*/ 210022 h 49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932" h="4982728">
                <a:moveTo>
                  <a:pt x="371149" y="0"/>
                </a:moveTo>
                <a:lnTo>
                  <a:pt x="5465932" y="0"/>
                </a:lnTo>
                <a:lnTo>
                  <a:pt x="5465932" y="4314000"/>
                </a:lnTo>
                <a:lnTo>
                  <a:pt x="5356269" y="4396004"/>
                </a:lnTo>
                <a:cubicBezTo>
                  <a:pt x="4807965" y="4766431"/>
                  <a:pt x="4146975" y="4982728"/>
                  <a:pt x="3435467" y="4982728"/>
                </a:cubicBezTo>
                <a:cubicBezTo>
                  <a:pt x="1538111" y="4982728"/>
                  <a:pt x="0" y="3444617"/>
                  <a:pt x="0" y="1547261"/>
                </a:cubicBezTo>
                <a:cubicBezTo>
                  <a:pt x="0" y="1072922"/>
                  <a:pt x="96132" y="621036"/>
                  <a:pt x="269976" y="210022"/>
                </a:cubicBezTo>
                <a:close/>
              </a:path>
            </a:pathLst>
          </a:custGeom>
        </p:spPr>
        <p:txBody>
          <a:bodyPr wrap="square">
            <a:noAutofit/>
          </a:bodyPr>
          <a:lstStyle/>
          <a:p>
            <a:endParaRPr lang="en-ID"/>
          </a:p>
        </p:txBody>
      </p:sp>
    </p:spTree>
    <p:extLst>
      <p:ext uri="{BB962C8B-B14F-4D97-AF65-F5344CB8AC3E}">
        <p14:creationId xmlns:p14="http://schemas.microsoft.com/office/powerpoint/2010/main" val="434830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5EF57-AF73-4244-8D22-5C8E420421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873FE91-6145-46B9-8571-8F265BFC8EB3}"/>
              </a:ext>
            </a:extLst>
          </p:cNvPr>
          <p:cNvSpPr>
            <a:spLocks noGrp="1"/>
          </p:cNvSpPr>
          <p:nvPr>
            <p:ph type="dt" sz="half" idx="10"/>
          </p:nvPr>
        </p:nvSpPr>
        <p:spPr/>
        <p:txBody>
          <a:bodyPr/>
          <a:lstStyle/>
          <a:p>
            <a:fld id="{5B87B052-77EA-4DCF-9951-8AFC96F400D6}" type="datetimeFigureOut">
              <a:rPr lang="es-CO" smtClean="0"/>
              <a:t>16/01/2026</a:t>
            </a:fld>
            <a:endParaRPr lang="es-CO"/>
          </a:p>
        </p:txBody>
      </p:sp>
      <p:sp>
        <p:nvSpPr>
          <p:cNvPr id="4" name="Marcador de pie de página 3">
            <a:extLst>
              <a:ext uri="{FF2B5EF4-FFF2-40B4-BE49-F238E27FC236}">
                <a16:creationId xmlns:a16="http://schemas.microsoft.com/office/drawing/2014/main" id="{ADCD60CC-7CA8-4D92-A142-DBF9F37FDF2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D04AD3-9D0B-4C60-AABA-C05F5C93DF3B}"/>
              </a:ext>
            </a:extLst>
          </p:cNvPr>
          <p:cNvSpPr>
            <a:spLocks noGrp="1"/>
          </p:cNvSpPr>
          <p:nvPr>
            <p:ph type="sldNum" sz="quarter" idx="12"/>
          </p:nvPr>
        </p:nvSpPr>
        <p:spPr/>
        <p:txBody>
          <a:bodyPr/>
          <a:lstStyle/>
          <a:p>
            <a:fld id="{5BD51767-D397-4042-A2C3-190E112D065F}" type="slidenum">
              <a:rPr lang="es-CO" smtClean="0"/>
              <a:t>‹#›</a:t>
            </a:fld>
            <a:endParaRPr lang="es-CO"/>
          </a:p>
        </p:txBody>
      </p:sp>
    </p:spTree>
    <p:extLst>
      <p:ext uri="{BB962C8B-B14F-4D97-AF65-F5344CB8AC3E}">
        <p14:creationId xmlns:p14="http://schemas.microsoft.com/office/powerpoint/2010/main" val="63680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485AA9-0BA6-49A3-741C-CC14E3B99DDE}"/>
              </a:ext>
            </a:extLst>
          </p:cNvPr>
          <p:cNvSpPr>
            <a:spLocks noGrp="1"/>
          </p:cNvSpPr>
          <p:nvPr>
            <p:ph type="pic" sz="quarter" idx="10"/>
          </p:nvPr>
        </p:nvSpPr>
        <p:spPr>
          <a:xfrm>
            <a:off x="6774384" y="2629590"/>
            <a:ext cx="5417617" cy="4228411"/>
          </a:xfrm>
          <a:custGeom>
            <a:avLst/>
            <a:gdLst>
              <a:gd name="connsiteX0" fmla="*/ 3920373 w 5417617"/>
              <a:gd name="connsiteY0" fmla="*/ 0 h 4228411"/>
              <a:gd name="connsiteX1" fmla="*/ 5268329 w 5417617"/>
              <a:gd name="connsiteY1" fmla="*/ 237888 h 4228411"/>
              <a:gd name="connsiteX2" fmla="*/ 5417617 w 5417617"/>
              <a:gd name="connsiteY2" fmla="*/ 296750 h 4228411"/>
              <a:gd name="connsiteX3" fmla="*/ 5417617 w 5417617"/>
              <a:gd name="connsiteY3" fmla="*/ 4228411 h 4228411"/>
              <a:gd name="connsiteX4" fmla="*/ 13185 w 5417617"/>
              <a:gd name="connsiteY4" fmla="*/ 4228411 h 4228411"/>
              <a:gd name="connsiteX5" fmla="*/ 5102 w 5417617"/>
              <a:gd name="connsiteY5" fmla="*/ 4122115 h 4228411"/>
              <a:gd name="connsiteX6" fmla="*/ 0 w 5417617"/>
              <a:gd name="connsiteY6" fmla="*/ 3920373 h 4228411"/>
              <a:gd name="connsiteX7" fmla="*/ 3920373 w 5417617"/>
              <a:gd name="connsiteY7" fmla="*/ 0 h 42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617" h="4228411">
                <a:moveTo>
                  <a:pt x="3920373" y="0"/>
                </a:moveTo>
                <a:cubicBezTo>
                  <a:pt x="4394002" y="0"/>
                  <a:pt x="4848015" y="83990"/>
                  <a:pt x="5268329" y="237888"/>
                </a:cubicBezTo>
                <a:lnTo>
                  <a:pt x="5417617" y="296750"/>
                </a:lnTo>
                <a:lnTo>
                  <a:pt x="5417617" y="4228411"/>
                </a:lnTo>
                <a:lnTo>
                  <a:pt x="13185" y="4228411"/>
                </a:lnTo>
                <a:lnTo>
                  <a:pt x="5102" y="4122115"/>
                </a:lnTo>
                <a:cubicBezTo>
                  <a:pt x="1715" y="4055296"/>
                  <a:pt x="0" y="3988035"/>
                  <a:pt x="0" y="3920373"/>
                </a:cubicBezTo>
                <a:cubicBezTo>
                  <a:pt x="0" y="1755211"/>
                  <a:pt x="1755211" y="0"/>
                  <a:pt x="3920373"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8850826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B55E1-53C5-055F-DF16-94D2FC4A8B67}"/>
              </a:ext>
            </a:extLst>
          </p:cNvPr>
          <p:cNvSpPr>
            <a:spLocks noGrp="1"/>
          </p:cNvSpPr>
          <p:nvPr>
            <p:ph type="pic" sz="quarter" idx="10"/>
          </p:nvPr>
        </p:nvSpPr>
        <p:spPr>
          <a:xfrm>
            <a:off x="9241625" y="3577995"/>
            <a:ext cx="2551692" cy="2551692"/>
          </a:xfrm>
          <a:custGeom>
            <a:avLst/>
            <a:gdLst>
              <a:gd name="connsiteX0" fmla="*/ 1275846 w 2551692"/>
              <a:gd name="connsiteY0" fmla="*/ 0 h 2551692"/>
              <a:gd name="connsiteX1" fmla="*/ 2551692 w 2551692"/>
              <a:gd name="connsiteY1" fmla="*/ 1275846 h 2551692"/>
              <a:gd name="connsiteX2" fmla="*/ 1275846 w 2551692"/>
              <a:gd name="connsiteY2" fmla="*/ 2551692 h 2551692"/>
              <a:gd name="connsiteX3" fmla="*/ 0 w 2551692"/>
              <a:gd name="connsiteY3" fmla="*/ 1275846 h 2551692"/>
              <a:gd name="connsiteX4" fmla="*/ 1275846 w 2551692"/>
              <a:gd name="connsiteY4" fmla="*/ 0 h 25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92" h="2551692">
                <a:moveTo>
                  <a:pt x="1275846" y="0"/>
                </a:moveTo>
                <a:cubicBezTo>
                  <a:pt x="1980476" y="0"/>
                  <a:pt x="2551692" y="571216"/>
                  <a:pt x="2551692" y="1275846"/>
                </a:cubicBezTo>
                <a:cubicBezTo>
                  <a:pt x="2551692" y="1980476"/>
                  <a:pt x="1980476" y="2551692"/>
                  <a:pt x="1275846" y="2551692"/>
                </a:cubicBezTo>
                <a:cubicBezTo>
                  <a:pt x="571216" y="2551692"/>
                  <a:pt x="0" y="1980476"/>
                  <a:pt x="0" y="1275846"/>
                </a:cubicBezTo>
                <a:cubicBezTo>
                  <a:pt x="0" y="571216"/>
                  <a:pt x="571216" y="0"/>
                  <a:pt x="127584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9290192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5F9D26-DD3E-3E0A-A86B-A0B158C84DF9}"/>
              </a:ext>
            </a:extLst>
          </p:cNvPr>
          <p:cNvSpPr>
            <a:spLocks noGrp="1"/>
          </p:cNvSpPr>
          <p:nvPr>
            <p:ph type="pic" sz="quarter" idx="10"/>
          </p:nvPr>
        </p:nvSpPr>
        <p:spPr>
          <a:xfrm>
            <a:off x="0" y="4568444"/>
            <a:ext cx="3248242" cy="2289556"/>
          </a:xfrm>
          <a:custGeom>
            <a:avLst/>
            <a:gdLst>
              <a:gd name="connsiteX0" fmla="*/ 1363498 w 3248242"/>
              <a:gd name="connsiteY0" fmla="*/ 0 h 2289556"/>
              <a:gd name="connsiteX1" fmla="*/ 3248242 w 3248242"/>
              <a:gd name="connsiteY1" fmla="*/ 1884744 h 2289556"/>
              <a:gd name="connsiteX2" fmla="*/ 3209951 w 3248242"/>
              <a:gd name="connsiteY2" fmla="*/ 2264586 h 2289556"/>
              <a:gd name="connsiteX3" fmla="*/ 3203530 w 3248242"/>
              <a:gd name="connsiteY3" fmla="*/ 2289556 h 2289556"/>
              <a:gd name="connsiteX4" fmla="*/ 0 w 3248242"/>
              <a:gd name="connsiteY4" fmla="*/ 2289556 h 2289556"/>
              <a:gd name="connsiteX5" fmla="*/ 0 w 3248242"/>
              <a:gd name="connsiteY5" fmla="*/ 585899 h 2289556"/>
              <a:gd name="connsiteX6" fmla="*/ 30783 w 3248242"/>
              <a:gd name="connsiteY6" fmla="*/ 552029 h 2289556"/>
              <a:gd name="connsiteX7" fmla="*/ 1363498 w 3248242"/>
              <a:gd name="connsiteY7" fmla="*/ 0 h 22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242" h="2289556">
                <a:moveTo>
                  <a:pt x="1363498" y="0"/>
                </a:moveTo>
                <a:cubicBezTo>
                  <a:pt x="2404413" y="0"/>
                  <a:pt x="3248242" y="843829"/>
                  <a:pt x="3248242" y="1884744"/>
                </a:cubicBezTo>
                <a:cubicBezTo>
                  <a:pt x="3248242" y="2014859"/>
                  <a:pt x="3235057" y="2141894"/>
                  <a:pt x="3209951" y="2264586"/>
                </a:cubicBezTo>
                <a:lnTo>
                  <a:pt x="3203530" y="2289556"/>
                </a:lnTo>
                <a:lnTo>
                  <a:pt x="0" y="2289556"/>
                </a:lnTo>
                <a:lnTo>
                  <a:pt x="0" y="585899"/>
                </a:lnTo>
                <a:lnTo>
                  <a:pt x="30783" y="552029"/>
                </a:lnTo>
                <a:cubicBezTo>
                  <a:pt x="371855" y="210958"/>
                  <a:pt x="843041" y="0"/>
                  <a:pt x="1363498"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2306987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4309E5A-D224-4F2F-ABDE-F0429A830A24}"/>
              </a:ext>
            </a:extLst>
          </p:cNvPr>
          <p:cNvSpPr>
            <a:spLocks noGrp="1"/>
          </p:cNvSpPr>
          <p:nvPr>
            <p:ph type="pic" sz="quarter" idx="10"/>
          </p:nvPr>
        </p:nvSpPr>
        <p:spPr>
          <a:xfrm>
            <a:off x="7051040" y="1544256"/>
            <a:ext cx="6349387" cy="3769488"/>
          </a:xfrm>
          <a:custGeom>
            <a:avLst/>
            <a:gdLst>
              <a:gd name="connsiteX0" fmla="*/ 1884744 w 6349387"/>
              <a:gd name="connsiteY0" fmla="*/ 0 h 3769488"/>
              <a:gd name="connsiteX1" fmla="*/ 3083616 w 6349387"/>
              <a:gd name="connsiteY1" fmla="*/ 430384 h 3769488"/>
              <a:gd name="connsiteX2" fmla="*/ 3174694 w 6349387"/>
              <a:gd name="connsiteY2" fmla="*/ 513161 h 3769488"/>
              <a:gd name="connsiteX3" fmla="*/ 3265771 w 6349387"/>
              <a:gd name="connsiteY3" fmla="*/ 430384 h 3769488"/>
              <a:gd name="connsiteX4" fmla="*/ 4464643 w 6349387"/>
              <a:gd name="connsiteY4" fmla="*/ 0 h 3769488"/>
              <a:gd name="connsiteX5" fmla="*/ 6349387 w 6349387"/>
              <a:gd name="connsiteY5" fmla="*/ 1884744 h 3769488"/>
              <a:gd name="connsiteX6" fmla="*/ 4464643 w 6349387"/>
              <a:gd name="connsiteY6" fmla="*/ 3769488 h 3769488"/>
              <a:gd name="connsiteX7" fmla="*/ 3265771 w 6349387"/>
              <a:gd name="connsiteY7" fmla="*/ 3339104 h 3769488"/>
              <a:gd name="connsiteX8" fmla="*/ 3174694 w 6349387"/>
              <a:gd name="connsiteY8" fmla="*/ 3256327 h 3769488"/>
              <a:gd name="connsiteX9" fmla="*/ 3083616 w 6349387"/>
              <a:gd name="connsiteY9" fmla="*/ 3339104 h 3769488"/>
              <a:gd name="connsiteX10" fmla="*/ 1884744 w 6349387"/>
              <a:gd name="connsiteY10" fmla="*/ 3769488 h 3769488"/>
              <a:gd name="connsiteX11" fmla="*/ 0 w 6349387"/>
              <a:gd name="connsiteY11" fmla="*/ 1884744 h 3769488"/>
              <a:gd name="connsiteX12" fmla="*/ 1884744 w 6349387"/>
              <a:gd name="connsiteY12" fmla="*/ 0 h 376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9387" h="3769488">
                <a:moveTo>
                  <a:pt x="1884744" y="0"/>
                </a:moveTo>
                <a:cubicBezTo>
                  <a:pt x="2340144" y="0"/>
                  <a:pt x="2757821" y="161514"/>
                  <a:pt x="3083616" y="430384"/>
                </a:cubicBezTo>
                <a:lnTo>
                  <a:pt x="3174694" y="513161"/>
                </a:lnTo>
                <a:lnTo>
                  <a:pt x="3265771" y="430384"/>
                </a:lnTo>
                <a:cubicBezTo>
                  <a:pt x="3591566" y="161514"/>
                  <a:pt x="4009243" y="0"/>
                  <a:pt x="4464643" y="0"/>
                </a:cubicBezTo>
                <a:cubicBezTo>
                  <a:pt x="5505558" y="0"/>
                  <a:pt x="6349387" y="843829"/>
                  <a:pt x="6349387" y="1884744"/>
                </a:cubicBezTo>
                <a:cubicBezTo>
                  <a:pt x="6349387" y="2925659"/>
                  <a:pt x="5505558" y="3769488"/>
                  <a:pt x="4464643" y="3769488"/>
                </a:cubicBezTo>
                <a:cubicBezTo>
                  <a:pt x="4009243" y="3769488"/>
                  <a:pt x="3591566" y="3607974"/>
                  <a:pt x="3265771" y="3339104"/>
                </a:cubicBezTo>
                <a:lnTo>
                  <a:pt x="3174694" y="3256327"/>
                </a:lnTo>
                <a:lnTo>
                  <a:pt x="3083616" y="3339104"/>
                </a:lnTo>
                <a:cubicBezTo>
                  <a:pt x="2757821" y="3607974"/>
                  <a:pt x="2340144" y="3769488"/>
                  <a:pt x="1884744" y="3769488"/>
                </a:cubicBezTo>
                <a:cubicBezTo>
                  <a:pt x="843829" y="3769488"/>
                  <a:pt x="0" y="2925659"/>
                  <a:pt x="0" y="1884744"/>
                </a:cubicBezTo>
                <a:cubicBezTo>
                  <a:pt x="0" y="843829"/>
                  <a:pt x="843829" y="0"/>
                  <a:pt x="188474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2081766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32447E-D81F-0CED-3DEC-3ABF4F1C72F8}"/>
              </a:ext>
            </a:extLst>
          </p:cNvPr>
          <p:cNvSpPr>
            <a:spLocks noGrp="1"/>
          </p:cNvSpPr>
          <p:nvPr>
            <p:ph type="pic" sz="quarter" idx="10"/>
          </p:nvPr>
        </p:nvSpPr>
        <p:spPr>
          <a:xfrm>
            <a:off x="2208836" y="-454921"/>
            <a:ext cx="3308044" cy="3308044"/>
          </a:xfrm>
          <a:custGeom>
            <a:avLst/>
            <a:gdLst>
              <a:gd name="connsiteX0" fmla="*/ 1654022 w 3308044"/>
              <a:gd name="connsiteY0" fmla="*/ 0 h 3308044"/>
              <a:gd name="connsiteX1" fmla="*/ 3308044 w 3308044"/>
              <a:gd name="connsiteY1" fmla="*/ 1654022 h 3308044"/>
              <a:gd name="connsiteX2" fmla="*/ 1654022 w 3308044"/>
              <a:gd name="connsiteY2" fmla="*/ 3308044 h 3308044"/>
              <a:gd name="connsiteX3" fmla="*/ 0 w 3308044"/>
              <a:gd name="connsiteY3" fmla="*/ 1654022 h 3308044"/>
              <a:gd name="connsiteX4" fmla="*/ 1654022 w 3308044"/>
              <a:gd name="connsiteY4" fmla="*/ 0 h 330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044" h="3308044">
                <a:moveTo>
                  <a:pt x="1654022" y="0"/>
                </a:moveTo>
                <a:cubicBezTo>
                  <a:pt x="2567513" y="0"/>
                  <a:pt x="3308044" y="740531"/>
                  <a:pt x="3308044" y="1654022"/>
                </a:cubicBezTo>
                <a:cubicBezTo>
                  <a:pt x="3308044" y="2567513"/>
                  <a:pt x="2567513" y="3308044"/>
                  <a:pt x="1654022" y="3308044"/>
                </a:cubicBezTo>
                <a:cubicBezTo>
                  <a:pt x="740531" y="3308044"/>
                  <a:pt x="0" y="2567513"/>
                  <a:pt x="0" y="1654022"/>
                </a:cubicBezTo>
                <a:cubicBezTo>
                  <a:pt x="0" y="740531"/>
                  <a:pt x="740531" y="0"/>
                  <a:pt x="1654022" y="0"/>
                </a:cubicBez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A9A4ACF8-DC87-FF41-E67B-250D2CE59AA4}"/>
              </a:ext>
            </a:extLst>
          </p:cNvPr>
          <p:cNvSpPr>
            <a:spLocks noGrp="1"/>
          </p:cNvSpPr>
          <p:nvPr>
            <p:ph type="pic" sz="quarter" idx="11"/>
          </p:nvPr>
        </p:nvSpPr>
        <p:spPr>
          <a:xfrm>
            <a:off x="5158849" y="2889553"/>
            <a:ext cx="2987040" cy="2987040"/>
          </a:xfrm>
          <a:custGeom>
            <a:avLst/>
            <a:gdLst>
              <a:gd name="connsiteX0" fmla="*/ 1493520 w 2987040"/>
              <a:gd name="connsiteY0" fmla="*/ 0 h 2987040"/>
              <a:gd name="connsiteX1" fmla="*/ 2987040 w 2987040"/>
              <a:gd name="connsiteY1" fmla="*/ 1493520 h 2987040"/>
              <a:gd name="connsiteX2" fmla="*/ 1493520 w 2987040"/>
              <a:gd name="connsiteY2" fmla="*/ 2987040 h 2987040"/>
              <a:gd name="connsiteX3" fmla="*/ 0 w 2987040"/>
              <a:gd name="connsiteY3" fmla="*/ 1493520 h 2987040"/>
              <a:gd name="connsiteX4" fmla="*/ 1493520 w 2987040"/>
              <a:gd name="connsiteY4" fmla="*/ 0 h 298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040" h="2987040">
                <a:moveTo>
                  <a:pt x="1493520" y="0"/>
                </a:moveTo>
                <a:cubicBezTo>
                  <a:pt x="2318368" y="0"/>
                  <a:pt x="2987040" y="668672"/>
                  <a:pt x="2987040" y="1493520"/>
                </a:cubicBezTo>
                <a:cubicBezTo>
                  <a:pt x="2987040" y="2318368"/>
                  <a:pt x="2318368" y="2987040"/>
                  <a:pt x="1493520" y="2987040"/>
                </a:cubicBezTo>
                <a:cubicBezTo>
                  <a:pt x="668672" y="2987040"/>
                  <a:pt x="0" y="2318368"/>
                  <a:pt x="0" y="1493520"/>
                </a:cubicBezTo>
                <a:cubicBezTo>
                  <a:pt x="0" y="668672"/>
                  <a:pt x="668672" y="0"/>
                  <a:pt x="149352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02562366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E021AAB-EB74-493F-B73B-D44D4761306B}"/>
              </a:ext>
            </a:extLst>
          </p:cNvPr>
          <p:cNvSpPr>
            <a:spLocks noGrp="1"/>
          </p:cNvSpPr>
          <p:nvPr>
            <p:ph type="pic" sz="quarter" idx="10"/>
          </p:nvPr>
        </p:nvSpPr>
        <p:spPr>
          <a:xfrm rot="21089442">
            <a:off x="1617469" y="2142758"/>
            <a:ext cx="2118022" cy="2579921"/>
          </a:xfrm>
          <a:custGeom>
            <a:avLst/>
            <a:gdLst>
              <a:gd name="connsiteX0" fmla="*/ 1815014 w 2118022"/>
              <a:gd name="connsiteY0" fmla="*/ 44862 h 2579921"/>
              <a:gd name="connsiteX1" fmla="*/ 2117878 w 2118022"/>
              <a:gd name="connsiteY1" fmla="*/ 437591 h 2579921"/>
              <a:gd name="connsiteX2" fmla="*/ 2070477 w 2118022"/>
              <a:gd name="connsiteY2" fmla="*/ 2198072 h 2579921"/>
              <a:gd name="connsiteX3" fmla="*/ 1667650 w 2118022"/>
              <a:gd name="connsiteY3" fmla="*/ 2579776 h 2579921"/>
              <a:gd name="connsiteX4" fmla="*/ 381849 w 2118022"/>
              <a:gd name="connsiteY4" fmla="*/ 2545156 h 2579921"/>
              <a:gd name="connsiteX5" fmla="*/ 144 w 2118022"/>
              <a:gd name="connsiteY5" fmla="*/ 2142329 h 2579921"/>
              <a:gd name="connsiteX6" fmla="*/ 47545 w 2118022"/>
              <a:gd name="connsiteY6" fmla="*/ 381848 h 2579921"/>
              <a:gd name="connsiteX7" fmla="*/ 450372 w 2118022"/>
              <a:gd name="connsiteY7" fmla="*/ 144 h 2579921"/>
              <a:gd name="connsiteX8" fmla="*/ 1736173 w 2118022"/>
              <a:gd name="connsiteY8" fmla="*/ 34764 h 2579921"/>
              <a:gd name="connsiteX9" fmla="*/ 1815014 w 2118022"/>
              <a:gd name="connsiteY9" fmla="*/ 44862 h 257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8022" h="2579921">
                <a:moveTo>
                  <a:pt x="1815014" y="44862"/>
                </a:moveTo>
                <a:cubicBezTo>
                  <a:pt x="1992778" y="86252"/>
                  <a:pt x="2122982" y="248029"/>
                  <a:pt x="2117878" y="437591"/>
                </a:cubicBezTo>
                <a:lnTo>
                  <a:pt x="2070477" y="2198072"/>
                </a:lnTo>
                <a:cubicBezTo>
                  <a:pt x="2064644" y="2414714"/>
                  <a:pt x="1884292" y="2585610"/>
                  <a:pt x="1667650" y="2579776"/>
                </a:cubicBezTo>
                <a:lnTo>
                  <a:pt x="381849" y="2545156"/>
                </a:lnTo>
                <a:cubicBezTo>
                  <a:pt x="165206" y="2539323"/>
                  <a:pt x="-5689" y="2358971"/>
                  <a:pt x="144" y="2142329"/>
                </a:cubicBezTo>
                <a:lnTo>
                  <a:pt x="47545" y="381848"/>
                </a:lnTo>
                <a:cubicBezTo>
                  <a:pt x="53378" y="165206"/>
                  <a:pt x="233730" y="-5689"/>
                  <a:pt x="450372" y="144"/>
                </a:cubicBezTo>
                <a:lnTo>
                  <a:pt x="1736173" y="34764"/>
                </a:lnTo>
                <a:cubicBezTo>
                  <a:pt x="1763254" y="35493"/>
                  <a:pt x="1789619" y="38949"/>
                  <a:pt x="1815014" y="44862"/>
                </a:cubicBez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A047A207-784E-5965-A5C5-646B542F4D00}"/>
              </a:ext>
            </a:extLst>
          </p:cNvPr>
          <p:cNvSpPr>
            <a:spLocks noGrp="1"/>
          </p:cNvSpPr>
          <p:nvPr>
            <p:ph type="pic" sz="quarter" idx="11"/>
          </p:nvPr>
        </p:nvSpPr>
        <p:spPr>
          <a:xfrm rot="243811">
            <a:off x="4652087" y="1329849"/>
            <a:ext cx="2090412" cy="2560002"/>
          </a:xfrm>
          <a:custGeom>
            <a:avLst/>
            <a:gdLst>
              <a:gd name="connsiteX0" fmla="*/ 388084 w 2090412"/>
              <a:gd name="connsiteY0" fmla="*/ 14198 h 2560002"/>
              <a:gd name="connsiteX1" fmla="*/ 1674273 w 2090412"/>
              <a:gd name="connsiteY1" fmla="*/ 24 h 2560002"/>
              <a:gd name="connsiteX2" fmla="*/ 2070981 w 2090412"/>
              <a:gd name="connsiteY2" fmla="*/ 388084 h 2560002"/>
              <a:gd name="connsiteX3" fmla="*/ 2090388 w 2090412"/>
              <a:gd name="connsiteY3" fmla="*/ 2149096 h 2560002"/>
              <a:gd name="connsiteX4" fmla="*/ 1702327 w 2090412"/>
              <a:gd name="connsiteY4" fmla="*/ 2545804 h 2560002"/>
              <a:gd name="connsiteX5" fmla="*/ 416139 w 2090412"/>
              <a:gd name="connsiteY5" fmla="*/ 2559978 h 2560002"/>
              <a:gd name="connsiteX6" fmla="*/ 19430 w 2090412"/>
              <a:gd name="connsiteY6" fmla="*/ 2171918 h 2560002"/>
              <a:gd name="connsiteX7" fmla="*/ 24 w 2090412"/>
              <a:gd name="connsiteY7" fmla="*/ 410906 h 2560002"/>
              <a:gd name="connsiteX8" fmla="*/ 388084 w 2090412"/>
              <a:gd name="connsiteY8" fmla="*/ 14198 h 25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412" h="2560002">
                <a:moveTo>
                  <a:pt x="388084" y="14198"/>
                </a:moveTo>
                <a:lnTo>
                  <a:pt x="1674273" y="24"/>
                </a:lnTo>
                <a:cubicBezTo>
                  <a:pt x="1890981" y="-2364"/>
                  <a:pt x="2068593" y="171376"/>
                  <a:pt x="2070981" y="388084"/>
                </a:cubicBezTo>
                <a:lnTo>
                  <a:pt x="2090388" y="2149096"/>
                </a:lnTo>
                <a:cubicBezTo>
                  <a:pt x="2092776" y="2365804"/>
                  <a:pt x="1919035" y="2543416"/>
                  <a:pt x="1702327" y="2545804"/>
                </a:cubicBezTo>
                <a:lnTo>
                  <a:pt x="416139" y="2559978"/>
                </a:lnTo>
                <a:cubicBezTo>
                  <a:pt x="199431" y="2562367"/>
                  <a:pt x="21819" y="2388626"/>
                  <a:pt x="19430" y="2171918"/>
                </a:cubicBezTo>
                <a:lnTo>
                  <a:pt x="24" y="410906"/>
                </a:lnTo>
                <a:cubicBezTo>
                  <a:pt x="-2364" y="194199"/>
                  <a:pt x="171376" y="16586"/>
                  <a:pt x="388084" y="14198"/>
                </a:cubicBezTo>
                <a:close/>
              </a:path>
            </a:pathLst>
          </a:custGeom>
        </p:spPr>
        <p:txBody>
          <a:bodyPr wrap="square">
            <a:noAutofit/>
          </a:bodyPr>
          <a:lstStyle/>
          <a:p>
            <a:endParaRPr lang="en-ID"/>
          </a:p>
        </p:txBody>
      </p:sp>
      <p:sp>
        <p:nvSpPr>
          <p:cNvPr id="15" name="Picture Placeholder 14">
            <a:extLst>
              <a:ext uri="{FF2B5EF4-FFF2-40B4-BE49-F238E27FC236}">
                <a16:creationId xmlns:a16="http://schemas.microsoft.com/office/drawing/2014/main" id="{D0026453-B5F4-A114-4D0A-8C4ACBA758ED}"/>
              </a:ext>
            </a:extLst>
          </p:cNvPr>
          <p:cNvSpPr>
            <a:spLocks noGrp="1"/>
          </p:cNvSpPr>
          <p:nvPr>
            <p:ph type="pic" sz="quarter" idx="12"/>
          </p:nvPr>
        </p:nvSpPr>
        <p:spPr>
          <a:xfrm rot="21307289">
            <a:off x="7965708" y="762603"/>
            <a:ext cx="2092992" cy="2561873"/>
          </a:xfrm>
          <a:custGeom>
            <a:avLst/>
            <a:gdLst>
              <a:gd name="connsiteX0" fmla="*/ 1705489 w 2092992"/>
              <a:gd name="connsiteY0" fmla="*/ 16106 h 2561873"/>
              <a:gd name="connsiteX1" fmla="*/ 2092961 w 2092992"/>
              <a:gd name="connsiteY1" fmla="*/ 413387 h 2561873"/>
              <a:gd name="connsiteX2" fmla="*/ 2070953 w 2092992"/>
              <a:gd name="connsiteY2" fmla="*/ 2174368 h 2561873"/>
              <a:gd name="connsiteX3" fmla="*/ 1673671 w 2092992"/>
              <a:gd name="connsiteY3" fmla="*/ 2561842 h 2561873"/>
              <a:gd name="connsiteX4" fmla="*/ 387504 w 2092992"/>
              <a:gd name="connsiteY4" fmla="*/ 2545767 h 2561873"/>
              <a:gd name="connsiteX5" fmla="*/ 31 w 2092992"/>
              <a:gd name="connsiteY5" fmla="*/ 2148485 h 2561873"/>
              <a:gd name="connsiteX6" fmla="*/ 22041 w 2092992"/>
              <a:gd name="connsiteY6" fmla="*/ 387504 h 2561873"/>
              <a:gd name="connsiteX7" fmla="*/ 419322 w 2092992"/>
              <a:gd name="connsiteY7" fmla="*/ 31 h 256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992" h="2561873">
                <a:moveTo>
                  <a:pt x="1705489" y="16106"/>
                </a:moveTo>
                <a:cubicBezTo>
                  <a:pt x="1922192" y="18814"/>
                  <a:pt x="2095670" y="196683"/>
                  <a:pt x="2092961" y="413387"/>
                </a:cubicBezTo>
                <a:lnTo>
                  <a:pt x="2070953" y="2174368"/>
                </a:lnTo>
                <a:cubicBezTo>
                  <a:pt x="2068244" y="2391072"/>
                  <a:pt x="1890375" y="2564550"/>
                  <a:pt x="1673671" y="2561842"/>
                </a:cubicBezTo>
                <a:lnTo>
                  <a:pt x="387504" y="2545767"/>
                </a:lnTo>
                <a:cubicBezTo>
                  <a:pt x="170800" y="2543058"/>
                  <a:pt x="-2678" y="2365189"/>
                  <a:pt x="31" y="2148485"/>
                </a:cubicBezTo>
                <a:lnTo>
                  <a:pt x="22041" y="387504"/>
                </a:lnTo>
                <a:cubicBezTo>
                  <a:pt x="24749" y="170800"/>
                  <a:pt x="202618" y="-2678"/>
                  <a:pt x="419322" y="31"/>
                </a:cubicBezTo>
                <a:close/>
              </a:path>
            </a:pathLst>
          </a:custGeom>
        </p:spPr>
        <p:txBody>
          <a:bodyPr wrap="square">
            <a:noAutofit/>
          </a:bodyPr>
          <a:lstStyle/>
          <a:p>
            <a:endParaRPr lang="en-ID"/>
          </a:p>
        </p:txBody>
      </p:sp>
    </p:spTree>
    <p:extLst>
      <p:ext uri="{BB962C8B-B14F-4D97-AF65-F5344CB8AC3E}">
        <p14:creationId xmlns:p14="http://schemas.microsoft.com/office/powerpoint/2010/main" val="10065363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70EBFAE-3984-776E-02D0-D8EA26E592B0}"/>
              </a:ext>
            </a:extLst>
          </p:cNvPr>
          <p:cNvSpPr>
            <a:spLocks noGrp="1"/>
          </p:cNvSpPr>
          <p:nvPr>
            <p:ph type="pic" sz="quarter" idx="10"/>
          </p:nvPr>
        </p:nvSpPr>
        <p:spPr>
          <a:xfrm>
            <a:off x="1132391" y="-1249209"/>
            <a:ext cx="3308044" cy="3308044"/>
          </a:xfrm>
          <a:custGeom>
            <a:avLst/>
            <a:gdLst>
              <a:gd name="connsiteX0" fmla="*/ 1654022 w 3308044"/>
              <a:gd name="connsiteY0" fmla="*/ 0 h 3308044"/>
              <a:gd name="connsiteX1" fmla="*/ 3308044 w 3308044"/>
              <a:gd name="connsiteY1" fmla="*/ 1654022 h 3308044"/>
              <a:gd name="connsiteX2" fmla="*/ 1654022 w 3308044"/>
              <a:gd name="connsiteY2" fmla="*/ 3308044 h 3308044"/>
              <a:gd name="connsiteX3" fmla="*/ 0 w 3308044"/>
              <a:gd name="connsiteY3" fmla="*/ 1654022 h 3308044"/>
              <a:gd name="connsiteX4" fmla="*/ 1654022 w 3308044"/>
              <a:gd name="connsiteY4" fmla="*/ 0 h 330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044" h="3308044">
                <a:moveTo>
                  <a:pt x="1654022" y="0"/>
                </a:moveTo>
                <a:cubicBezTo>
                  <a:pt x="2567513" y="0"/>
                  <a:pt x="3308044" y="740531"/>
                  <a:pt x="3308044" y="1654022"/>
                </a:cubicBezTo>
                <a:cubicBezTo>
                  <a:pt x="3308044" y="2567513"/>
                  <a:pt x="2567513" y="3308044"/>
                  <a:pt x="1654022" y="3308044"/>
                </a:cubicBezTo>
                <a:cubicBezTo>
                  <a:pt x="740531" y="3308044"/>
                  <a:pt x="0" y="2567513"/>
                  <a:pt x="0" y="1654022"/>
                </a:cubicBezTo>
                <a:cubicBezTo>
                  <a:pt x="0" y="740531"/>
                  <a:pt x="740531" y="0"/>
                  <a:pt x="1654022" y="0"/>
                </a:cubicBezTo>
                <a:close/>
              </a:path>
            </a:pathLst>
          </a:custGeom>
        </p:spPr>
        <p:txBody>
          <a:bodyPr wrap="square">
            <a:noAutofit/>
          </a:bodyPr>
          <a:lstStyle/>
          <a:p>
            <a:endParaRPr lang="en-ID"/>
          </a:p>
        </p:txBody>
      </p:sp>
      <p:sp>
        <p:nvSpPr>
          <p:cNvPr id="10" name="Picture Placeholder 9">
            <a:extLst>
              <a:ext uri="{FF2B5EF4-FFF2-40B4-BE49-F238E27FC236}">
                <a16:creationId xmlns:a16="http://schemas.microsoft.com/office/drawing/2014/main" id="{D25DCB24-F137-1649-C295-AC2ACC2860FD}"/>
              </a:ext>
            </a:extLst>
          </p:cNvPr>
          <p:cNvSpPr>
            <a:spLocks noGrp="1"/>
          </p:cNvSpPr>
          <p:nvPr>
            <p:ph type="pic" sz="quarter" idx="11"/>
          </p:nvPr>
        </p:nvSpPr>
        <p:spPr>
          <a:xfrm>
            <a:off x="8241371" y="1182563"/>
            <a:ext cx="2264352" cy="2264352"/>
          </a:xfrm>
          <a:custGeom>
            <a:avLst/>
            <a:gdLst>
              <a:gd name="connsiteX0" fmla="*/ 1132176 w 2264352"/>
              <a:gd name="connsiteY0" fmla="*/ 0 h 2264352"/>
              <a:gd name="connsiteX1" fmla="*/ 2264352 w 2264352"/>
              <a:gd name="connsiteY1" fmla="*/ 1132176 h 2264352"/>
              <a:gd name="connsiteX2" fmla="*/ 1132176 w 2264352"/>
              <a:gd name="connsiteY2" fmla="*/ 2264352 h 2264352"/>
              <a:gd name="connsiteX3" fmla="*/ 0 w 2264352"/>
              <a:gd name="connsiteY3" fmla="*/ 1132176 h 2264352"/>
              <a:gd name="connsiteX4" fmla="*/ 1132176 w 2264352"/>
              <a:gd name="connsiteY4" fmla="*/ 0 h 226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352" h="2264352">
                <a:moveTo>
                  <a:pt x="1132176" y="0"/>
                </a:moveTo>
                <a:cubicBezTo>
                  <a:pt x="1757460" y="0"/>
                  <a:pt x="2264352" y="506892"/>
                  <a:pt x="2264352" y="1132176"/>
                </a:cubicBezTo>
                <a:cubicBezTo>
                  <a:pt x="2264352" y="1757460"/>
                  <a:pt x="1757460" y="2264352"/>
                  <a:pt x="1132176" y="2264352"/>
                </a:cubicBezTo>
                <a:cubicBezTo>
                  <a:pt x="506892" y="2264352"/>
                  <a:pt x="0" y="1757460"/>
                  <a:pt x="0" y="1132176"/>
                </a:cubicBezTo>
                <a:cubicBezTo>
                  <a:pt x="0" y="506892"/>
                  <a:pt x="506892" y="0"/>
                  <a:pt x="1132176" y="0"/>
                </a:cubicBez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62567D5B-0288-F4A6-00D0-09123C7615C9}"/>
              </a:ext>
            </a:extLst>
          </p:cNvPr>
          <p:cNvSpPr>
            <a:spLocks noGrp="1"/>
          </p:cNvSpPr>
          <p:nvPr>
            <p:ph type="pic" sz="quarter" idx="12"/>
          </p:nvPr>
        </p:nvSpPr>
        <p:spPr>
          <a:xfrm>
            <a:off x="928578" y="3446915"/>
            <a:ext cx="1292662" cy="1292662"/>
          </a:xfrm>
          <a:custGeom>
            <a:avLst/>
            <a:gdLst>
              <a:gd name="connsiteX0" fmla="*/ 646331 w 1292662"/>
              <a:gd name="connsiteY0" fmla="*/ 0 h 1292662"/>
              <a:gd name="connsiteX1" fmla="*/ 1292662 w 1292662"/>
              <a:gd name="connsiteY1" fmla="*/ 646331 h 1292662"/>
              <a:gd name="connsiteX2" fmla="*/ 646331 w 1292662"/>
              <a:gd name="connsiteY2" fmla="*/ 1292662 h 1292662"/>
              <a:gd name="connsiteX3" fmla="*/ 0 w 1292662"/>
              <a:gd name="connsiteY3" fmla="*/ 646331 h 1292662"/>
              <a:gd name="connsiteX4" fmla="*/ 646331 w 1292662"/>
              <a:gd name="connsiteY4" fmla="*/ 0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662" h="1292662">
                <a:moveTo>
                  <a:pt x="646331" y="0"/>
                </a:moveTo>
                <a:cubicBezTo>
                  <a:pt x="1003290" y="0"/>
                  <a:pt x="1292662" y="289372"/>
                  <a:pt x="1292662" y="646331"/>
                </a:cubicBezTo>
                <a:cubicBezTo>
                  <a:pt x="1292662" y="1003290"/>
                  <a:pt x="1003290" y="1292662"/>
                  <a:pt x="646331" y="1292662"/>
                </a:cubicBezTo>
                <a:cubicBezTo>
                  <a:pt x="289372" y="1292662"/>
                  <a:pt x="0" y="1003290"/>
                  <a:pt x="0" y="646331"/>
                </a:cubicBezTo>
                <a:cubicBezTo>
                  <a:pt x="0" y="289372"/>
                  <a:pt x="289372" y="0"/>
                  <a:pt x="646331" y="0"/>
                </a:cubicBezTo>
                <a:close/>
              </a:path>
            </a:pathLst>
          </a:custGeom>
        </p:spPr>
        <p:txBody>
          <a:bodyPr wrap="square">
            <a:noAutofit/>
          </a:bodyPr>
          <a:lstStyle/>
          <a:p>
            <a:endParaRPr lang="en-ID"/>
          </a:p>
        </p:txBody>
      </p:sp>
      <p:sp>
        <p:nvSpPr>
          <p:cNvPr id="20" name="Picture Placeholder 19">
            <a:extLst>
              <a:ext uri="{FF2B5EF4-FFF2-40B4-BE49-F238E27FC236}">
                <a16:creationId xmlns:a16="http://schemas.microsoft.com/office/drawing/2014/main" id="{ABD4E7E3-9F53-DC74-EAB8-18FFB4FED7A7}"/>
              </a:ext>
            </a:extLst>
          </p:cNvPr>
          <p:cNvSpPr>
            <a:spLocks noGrp="1"/>
          </p:cNvSpPr>
          <p:nvPr>
            <p:ph type="pic" sz="quarter" idx="13"/>
          </p:nvPr>
        </p:nvSpPr>
        <p:spPr>
          <a:xfrm>
            <a:off x="6065503" y="5482333"/>
            <a:ext cx="3308044" cy="3308044"/>
          </a:xfrm>
          <a:custGeom>
            <a:avLst/>
            <a:gdLst>
              <a:gd name="connsiteX0" fmla="*/ 1654022 w 3308044"/>
              <a:gd name="connsiteY0" fmla="*/ 0 h 3308044"/>
              <a:gd name="connsiteX1" fmla="*/ 3308044 w 3308044"/>
              <a:gd name="connsiteY1" fmla="*/ 1654022 h 3308044"/>
              <a:gd name="connsiteX2" fmla="*/ 1654022 w 3308044"/>
              <a:gd name="connsiteY2" fmla="*/ 3308044 h 3308044"/>
              <a:gd name="connsiteX3" fmla="*/ 0 w 3308044"/>
              <a:gd name="connsiteY3" fmla="*/ 1654022 h 3308044"/>
              <a:gd name="connsiteX4" fmla="*/ 1654022 w 3308044"/>
              <a:gd name="connsiteY4" fmla="*/ 0 h 330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044" h="3308044">
                <a:moveTo>
                  <a:pt x="1654022" y="0"/>
                </a:moveTo>
                <a:cubicBezTo>
                  <a:pt x="2567513" y="0"/>
                  <a:pt x="3308044" y="740531"/>
                  <a:pt x="3308044" y="1654022"/>
                </a:cubicBezTo>
                <a:cubicBezTo>
                  <a:pt x="3308044" y="2567513"/>
                  <a:pt x="2567513" y="3308044"/>
                  <a:pt x="1654022" y="3308044"/>
                </a:cubicBezTo>
                <a:cubicBezTo>
                  <a:pt x="740531" y="3308044"/>
                  <a:pt x="0" y="2567513"/>
                  <a:pt x="0" y="1654022"/>
                </a:cubicBezTo>
                <a:cubicBezTo>
                  <a:pt x="0" y="740531"/>
                  <a:pt x="740531" y="0"/>
                  <a:pt x="1654022"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5655465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CC0E88F-43FA-E3D4-CBAF-90DE6492E3EA}"/>
              </a:ext>
            </a:extLst>
          </p:cNvPr>
          <p:cNvSpPr>
            <a:spLocks noGrp="1"/>
          </p:cNvSpPr>
          <p:nvPr>
            <p:ph type="pic" sz="quarter" idx="10"/>
          </p:nvPr>
        </p:nvSpPr>
        <p:spPr>
          <a:xfrm rot="328790">
            <a:off x="-196416" y="3012791"/>
            <a:ext cx="4225490" cy="4019822"/>
          </a:xfrm>
          <a:custGeom>
            <a:avLst/>
            <a:gdLst>
              <a:gd name="connsiteX0" fmla="*/ 0 w 4225490"/>
              <a:gd name="connsiteY0" fmla="*/ 54209 h 4019822"/>
              <a:gd name="connsiteX1" fmla="*/ 3352537 w 4225490"/>
              <a:gd name="connsiteY1" fmla="*/ 108 h 4019822"/>
              <a:gd name="connsiteX2" fmla="*/ 4182194 w 4225490"/>
              <a:gd name="connsiteY2" fmla="*/ 803413 h 4019822"/>
              <a:gd name="connsiteX3" fmla="*/ 4225382 w 4225490"/>
              <a:gd name="connsiteY3" fmla="*/ 3479737 h 4019822"/>
              <a:gd name="connsiteX4" fmla="*/ 4211449 w 4225490"/>
              <a:gd name="connsiteY4" fmla="*/ 3644554 h 4019822"/>
              <a:gd name="connsiteX5" fmla="*/ 4209116 w 4225490"/>
              <a:gd name="connsiteY5" fmla="*/ 3652523 h 4019822"/>
              <a:gd name="connsiteX6" fmla="*/ 380437 w 4225490"/>
              <a:gd name="connsiteY6" fmla="*/ 4019822 h 40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5490" h="4019822">
                <a:moveTo>
                  <a:pt x="0" y="54209"/>
                </a:moveTo>
                <a:lnTo>
                  <a:pt x="3352537" y="108"/>
                </a:lnTo>
                <a:cubicBezTo>
                  <a:pt x="3803467" y="-7169"/>
                  <a:pt x="4174917" y="352483"/>
                  <a:pt x="4182194" y="803413"/>
                </a:cubicBezTo>
                <a:lnTo>
                  <a:pt x="4225382" y="3479737"/>
                </a:lnTo>
                <a:cubicBezTo>
                  <a:pt x="4226292" y="3536103"/>
                  <a:pt x="4221468" y="3591228"/>
                  <a:pt x="4211449" y="3644554"/>
                </a:cubicBezTo>
                <a:lnTo>
                  <a:pt x="4209116" y="3652523"/>
                </a:lnTo>
                <a:lnTo>
                  <a:pt x="380437" y="4019822"/>
                </a:lnTo>
                <a:close/>
              </a:path>
            </a:pathLst>
          </a:custGeom>
        </p:spPr>
        <p:txBody>
          <a:bodyPr wrap="square">
            <a:noAutofit/>
          </a:bodyPr>
          <a:lstStyle/>
          <a:p>
            <a:endParaRPr lang="en-ID"/>
          </a:p>
        </p:txBody>
      </p:sp>
    </p:spTree>
    <p:extLst>
      <p:ext uri="{BB962C8B-B14F-4D97-AF65-F5344CB8AC3E}">
        <p14:creationId xmlns:p14="http://schemas.microsoft.com/office/powerpoint/2010/main" val="159609821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FB2031-7DE5-C9FB-C4C2-998BCDEA9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988EAA-D327-490A-8415-ECBAD522DB77}" type="slidenum">
              <a:rPr lang="en-ID" smtClean="0"/>
              <a:t>‹#›</a:t>
            </a:fld>
            <a:endParaRPr lang="en-ID"/>
          </a:p>
        </p:txBody>
      </p:sp>
      <p:sp>
        <p:nvSpPr>
          <p:cNvPr id="3" name="CuadroTexto 2">
            <a:extLst>
              <a:ext uri="{FF2B5EF4-FFF2-40B4-BE49-F238E27FC236}">
                <a16:creationId xmlns:a16="http://schemas.microsoft.com/office/drawing/2014/main" id="{DD166FFB-4AFD-64B3-E4A0-0CC141C553AF}"/>
              </a:ext>
            </a:extLst>
          </p:cNvPr>
          <p:cNvSpPr txBox="1"/>
          <p:nvPr userDrawn="1">
            <p:extLst>
              <p:ext uri="{1162E1C5-73C7-4A58-AE30-91384D911F3F}">
                <p184:classification xmlns:p184="http://schemas.microsoft.com/office/powerpoint/2018/4/main" val="ftr"/>
              </p:ext>
            </p:extLst>
          </p:nvPr>
        </p:nvSpPr>
        <p:spPr>
          <a:xfrm>
            <a:off x="63500" y="6642100"/>
            <a:ext cx="1052513" cy="152400"/>
          </a:xfrm>
          <a:prstGeom prst="rect">
            <a:avLst/>
          </a:prstGeom>
        </p:spPr>
        <p:txBody>
          <a:bodyPr horzOverflow="overflow" lIns="0" tIns="0" rIns="0" bIns="0">
            <a:spAutoFit/>
          </a:bodyPr>
          <a:lstStyle/>
          <a:p>
            <a:pPr algn="l"/>
            <a:r>
              <a:rPr lang="es-CO" sz="1000">
                <a:solidFill>
                  <a:srgbClr val="000000"/>
                </a:solidFill>
                <a:latin typeface="Calibri" panose="020F0502020204030204" pitchFamily="34" charset="0"/>
                <a:ea typeface="Calibri" panose="020F0502020204030204" pitchFamily="34" charset="0"/>
                <a:cs typeface="Calibri" panose="020F0502020204030204" pitchFamily="34" charset="0"/>
              </a:rPr>
              <a:t>Información Publica</a:t>
            </a:r>
          </a:p>
        </p:txBody>
      </p:sp>
    </p:spTree>
    <p:extLst>
      <p:ext uri="{BB962C8B-B14F-4D97-AF65-F5344CB8AC3E}">
        <p14:creationId xmlns:p14="http://schemas.microsoft.com/office/powerpoint/2010/main" val="423327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257" userDrawn="1">
          <p15:clr>
            <a:srgbClr val="F26B43"/>
          </p15:clr>
        </p15:guide>
        <p15:guide id="3" pos="7423" userDrawn="1">
          <p15:clr>
            <a:srgbClr val="F26B43"/>
          </p15:clr>
        </p15:guide>
        <p15:guide id="4"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mailto:area.seguros@bancoagrario.gov.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mailto:area.seguros@bancoagrario.gov.c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area.seguros@bancoagrario.gov.co"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bancoagrario.gov.co/servicio%20al%20cliente#collapse-accordion-3692-9" TargetMode="External"/><Relationship Id="rId4" Type="http://schemas.openxmlformats.org/officeDocument/2006/relationships/hyperlink" Target="https://www.bancoagrario.gov.co/servicio%20al%20clien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E480-65AF-9816-13C0-185CE0DA9D31}"/>
            </a:ext>
          </a:extLst>
        </p:cNvPr>
        <p:cNvGrpSpPr/>
        <p:nvPr/>
      </p:nvGrpSpPr>
      <p:grpSpPr>
        <a:xfrm>
          <a:off x="0" y="0"/>
          <a:ext cx="0" cy="0"/>
          <a:chOff x="0" y="0"/>
          <a:chExt cx="0" cy="0"/>
        </a:xfrm>
      </p:grpSpPr>
      <p:pic>
        <p:nvPicPr>
          <p:cNvPr id="8" name="Imagen 7" descr="Un par de personas en una montaña&#10;&#10;Descripción generada automáticamente con confianza media">
            <a:extLst>
              <a:ext uri="{FF2B5EF4-FFF2-40B4-BE49-F238E27FC236}">
                <a16:creationId xmlns:a16="http://schemas.microsoft.com/office/drawing/2014/main" id="{9E374C21-AB25-BD6C-DEA8-CCEC67CB4A89}"/>
              </a:ext>
            </a:extLst>
          </p:cNvPr>
          <p:cNvPicPr>
            <a:picLocks noChangeAspect="1"/>
          </p:cNvPicPr>
          <p:nvPr/>
        </p:nvPicPr>
        <p:blipFill>
          <a:blip r:embed="rId2"/>
          <a:srcRect t="13087" b="14823"/>
          <a:stretch/>
        </p:blipFill>
        <p:spPr>
          <a:xfrm>
            <a:off x="-111967" y="-130629"/>
            <a:ext cx="12464142" cy="6988630"/>
          </a:xfrm>
          <a:prstGeom prst="rect">
            <a:avLst/>
          </a:prstGeom>
        </p:spPr>
      </p:pic>
      <p:sp>
        <p:nvSpPr>
          <p:cNvPr id="14" name="Freeform: Shape 77">
            <a:extLst>
              <a:ext uri="{FF2B5EF4-FFF2-40B4-BE49-F238E27FC236}">
                <a16:creationId xmlns:a16="http://schemas.microsoft.com/office/drawing/2014/main" id="{C62F815C-3ACE-5A95-7B84-3C7641AF07F1}"/>
              </a:ext>
            </a:extLst>
          </p:cNvPr>
          <p:cNvSpPr/>
          <p:nvPr/>
        </p:nvSpPr>
        <p:spPr>
          <a:xfrm>
            <a:off x="-111967" y="-180131"/>
            <a:ext cx="12458488" cy="7038131"/>
          </a:xfrm>
          <a:custGeom>
            <a:avLst/>
            <a:gdLst>
              <a:gd name="connsiteX0" fmla="*/ 0 w 19477038"/>
              <a:gd name="connsiteY0" fmla="*/ 0 h 10972800"/>
              <a:gd name="connsiteX1" fmla="*/ 19477038 w 19477038"/>
              <a:gd name="connsiteY1" fmla="*/ 0 h 10972800"/>
              <a:gd name="connsiteX2" fmla="*/ 19477038 w 19477038"/>
              <a:gd name="connsiteY2" fmla="*/ 10972800 h 10972800"/>
              <a:gd name="connsiteX3" fmla="*/ 0 w 19477038"/>
              <a:gd name="connsiteY3" fmla="*/ 10972800 h 10972800"/>
            </a:gdLst>
            <a:ahLst/>
            <a:cxnLst>
              <a:cxn ang="0">
                <a:pos x="connsiteX0" y="connsiteY0"/>
              </a:cxn>
              <a:cxn ang="0">
                <a:pos x="connsiteX1" y="connsiteY1"/>
              </a:cxn>
              <a:cxn ang="0">
                <a:pos x="connsiteX2" y="connsiteY2"/>
              </a:cxn>
              <a:cxn ang="0">
                <a:pos x="connsiteX3" y="connsiteY3"/>
              </a:cxn>
            </a:cxnLst>
            <a:rect l="l" t="t" r="r" b="b"/>
            <a:pathLst>
              <a:path w="19477038" h="10972800">
                <a:moveTo>
                  <a:pt x="0" y="0"/>
                </a:moveTo>
                <a:lnTo>
                  <a:pt x="19477038" y="0"/>
                </a:lnTo>
                <a:lnTo>
                  <a:pt x="19477038" y="10972800"/>
                </a:lnTo>
                <a:lnTo>
                  <a:pt x="0" y="10972800"/>
                </a:lnTo>
                <a:close/>
              </a:path>
            </a:pathLst>
          </a:custGeom>
          <a:gradFill flip="none" rotWithShape="1">
            <a:gsLst>
              <a:gs pos="2000">
                <a:srgbClr val="5C4738">
                  <a:alpha val="5000"/>
                </a:srgbClr>
              </a:gs>
              <a:gs pos="100000">
                <a:srgbClr val="5C4738">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25" b="0" i="0" u="none" strike="noStrike" kern="1200" cap="none" spc="0" normalizeH="0" baseline="0" noProof="0" dirty="0">
              <a:ln>
                <a:noFill/>
              </a:ln>
              <a:solidFill>
                <a:srgbClr val="FFFFFF"/>
              </a:solidFill>
              <a:effectLst/>
              <a:uLnTx/>
              <a:uFillTx/>
              <a:latin typeface="Onest"/>
              <a:ea typeface="+mn-ea"/>
              <a:cs typeface="+mn-cs"/>
            </a:endParaRPr>
          </a:p>
        </p:txBody>
      </p:sp>
      <p:sp>
        <p:nvSpPr>
          <p:cNvPr id="4" name="Rectangle: Rounded Corners 3">
            <a:extLst>
              <a:ext uri="{FF2B5EF4-FFF2-40B4-BE49-F238E27FC236}">
                <a16:creationId xmlns:a16="http://schemas.microsoft.com/office/drawing/2014/main" id="{A7470B29-B22D-B7E9-6DC8-CE91FF339B86}"/>
              </a:ext>
            </a:extLst>
          </p:cNvPr>
          <p:cNvSpPr/>
          <p:nvPr/>
        </p:nvSpPr>
        <p:spPr>
          <a:xfrm rot="21358569">
            <a:off x="3612225" y="3536632"/>
            <a:ext cx="4841074" cy="1023856"/>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sp>
        <p:nvSpPr>
          <p:cNvPr id="2" name="TextBox 1">
            <a:extLst>
              <a:ext uri="{FF2B5EF4-FFF2-40B4-BE49-F238E27FC236}">
                <a16:creationId xmlns:a16="http://schemas.microsoft.com/office/drawing/2014/main" id="{C9FEF68C-6652-3F70-7062-9A8624497178}"/>
              </a:ext>
            </a:extLst>
          </p:cNvPr>
          <p:cNvSpPr txBox="1"/>
          <p:nvPr/>
        </p:nvSpPr>
        <p:spPr>
          <a:xfrm>
            <a:off x="1566041" y="2314209"/>
            <a:ext cx="9059918" cy="2485617"/>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CO" sz="9600" b="1" i="0" u="none" strike="noStrike" kern="1200" cap="none" spc="0" normalizeH="0" baseline="0" noProof="0" dirty="0">
                <a:ln>
                  <a:noFill/>
                </a:ln>
                <a:solidFill>
                  <a:srgbClr val="FFFFFF"/>
                </a:solidFill>
                <a:effectLst/>
                <a:uLnTx/>
                <a:uFillTx/>
                <a:latin typeface="sen"/>
                <a:ea typeface="+mn-ea"/>
                <a:cs typeface="+mn-cs"/>
              </a:rPr>
              <a:t>Banco </a:t>
            </a:r>
            <a:r>
              <a:rPr lang="es-CO" sz="9600" b="1" noProof="0" dirty="0">
                <a:solidFill>
                  <a:srgbClr val="FFFFFF"/>
                </a:solidFill>
                <a:latin typeface="sen"/>
              </a:rPr>
              <a:t>A</a:t>
            </a:r>
            <a:r>
              <a:rPr kumimoji="0" lang="es-CO" sz="9600" b="1" i="0" u="none" strike="noStrike" kern="1200" cap="none" spc="0" normalizeH="0" baseline="0" noProof="0" dirty="0">
                <a:ln>
                  <a:noFill/>
                </a:ln>
                <a:solidFill>
                  <a:srgbClr val="FFFFFF"/>
                </a:solidFill>
                <a:effectLst/>
                <a:uLnTx/>
                <a:uFillTx/>
                <a:latin typeface="sen"/>
                <a:ea typeface="+mn-ea"/>
                <a:cs typeface="+mn-cs"/>
              </a:rPr>
              <a:t>grario Colombia</a:t>
            </a:r>
          </a:p>
        </p:txBody>
      </p:sp>
      <p:sp>
        <p:nvSpPr>
          <p:cNvPr id="22" name="TextBox 21">
            <a:extLst>
              <a:ext uri="{FF2B5EF4-FFF2-40B4-BE49-F238E27FC236}">
                <a16:creationId xmlns:a16="http://schemas.microsoft.com/office/drawing/2014/main" id="{593FAC78-EDA3-3207-EC3C-CC101EC14E3A}"/>
              </a:ext>
            </a:extLst>
          </p:cNvPr>
          <p:cNvSpPr txBox="1"/>
          <p:nvPr/>
        </p:nvSpPr>
        <p:spPr>
          <a:xfrm>
            <a:off x="3227098" y="4968660"/>
            <a:ext cx="55168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000" b="1" i="0" u="none" strike="noStrike" kern="1200" cap="none" spc="0" normalizeH="0" baseline="0" noProof="0" dirty="0">
                <a:ln>
                  <a:noFill/>
                </a:ln>
                <a:solidFill>
                  <a:srgbClr val="FFFFFF"/>
                </a:solidFill>
                <a:effectLst/>
                <a:uLnTx/>
                <a:uFillTx/>
                <a:latin typeface="Onest"/>
                <a:ea typeface="+mn-ea"/>
                <a:cs typeface="+mn-cs"/>
              </a:rPr>
              <a:t>Crecer juntos es Posible</a:t>
            </a:r>
          </a:p>
        </p:txBody>
      </p:sp>
      <p:sp>
        <p:nvSpPr>
          <p:cNvPr id="5" name="Freeform: Shape 4">
            <a:extLst>
              <a:ext uri="{FF2B5EF4-FFF2-40B4-BE49-F238E27FC236}">
                <a16:creationId xmlns:a16="http://schemas.microsoft.com/office/drawing/2014/main" id="{27FA2F75-EC24-D032-3B63-21845AA832A4}"/>
              </a:ext>
            </a:extLst>
          </p:cNvPr>
          <p:cNvSpPr/>
          <p:nvPr/>
        </p:nvSpPr>
        <p:spPr>
          <a:xfrm>
            <a:off x="8060670" y="5119654"/>
            <a:ext cx="224440" cy="284558"/>
          </a:xfrm>
          <a:custGeom>
            <a:avLst/>
            <a:gdLst>
              <a:gd name="connsiteX0" fmla="*/ 130878 w 261755"/>
              <a:gd name="connsiteY0" fmla="*/ 0 h 331870"/>
              <a:gd name="connsiteX1" fmla="*/ 130878 w 261755"/>
              <a:gd name="connsiteY1" fmla="*/ 0 h 331870"/>
              <a:gd name="connsiteX2" fmla="*/ 0 w 261755"/>
              <a:gd name="connsiteY2" fmla="*/ 165935 h 331870"/>
              <a:gd name="connsiteX3" fmla="*/ 130878 w 261755"/>
              <a:gd name="connsiteY3" fmla="*/ 331870 h 331870"/>
              <a:gd name="connsiteX4" fmla="*/ 130878 w 261755"/>
              <a:gd name="connsiteY4" fmla="*/ 331870 h 331870"/>
              <a:gd name="connsiteX5" fmla="*/ 261755 w 261755"/>
              <a:gd name="connsiteY5" fmla="*/ 165935 h 331870"/>
              <a:gd name="connsiteX6" fmla="*/ 130878 w 261755"/>
              <a:gd name="connsiteY6" fmla="*/ 0 h 33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755" h="331870">
                <a:moveTo>
                  <a:pt x="130878" y="0"/>
                </a:moveTo>
                <a:lnTo>
                  <a:pt x="130878" y="0"/>
                </a:lnTo>
                <a:cubicBezTo>
                  <a:pt x="130878" y="72274"/>
                  <a:pt x="72274" y="165935"/>
                  <a:pt x="0" y="165935"/>
                </a:cubicBezTo>
                <a:cubicBezTo>
                  <a:pt x="72274" y="165935"/>
                  <a:pt x="130878" y="259597"/>
                  <a:pt x="130878" y="331870"/>
                </a:cubicBezTo>
                <a:lnTo>
                  <a:pt x="130878" y="331870"/>
                </a:lnTo>
                <a:cubicBezTo>
                  <a:pt x="130878" y="259597"/>
                  <a:pt x="189482" y="165935"/>
                  <a:pt x="261755" y="165935"/>
                </a:cubicBezTo>
                <a:cubicBezTo>
                  <a:pt x="189482" y="165935"/>
                  <a:pt x="130878" y="72274"/>
                  <a:pt x="130878" y="0"/>
                </a:cubicBezTo>
                <a:close/>
              </a:path>
            </a:pathLst>
          </a:custGeom>
          <a:solidFill>
            <a:srgbClr val="5BC5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5C4738"/>
              </a:solidFill>
              <a:effectLst/>
              <a:uLnTx/>
              <a:uFillTx/>
              <a:latin typeface="Onest"/>
              <a:ea typeface="+mn-ea"/>
              <a:cs typeface="+mn-cs"/>
            </a:endParaRPr>
          </a:p>
        </p:txBody>
      </p:sp>
      <p:sp>
        <p:nvSpPr>
          <p:cNvPr id="6" name="Star: 32 Points 5">
            <a:extLst>
              <a:ext uri="{FF2B5EF4-FFF2-40B4-BE49-F238E27FC236}">
                <a16:creationId xmlns:a16="http://schemas.microsoft.com/office/drawing/2014/main" id="{8179AF17-393E-0C5D-A17C-E2FD4032ACD0}"/>
              </a:ext>
            </a:extLst>
          </p:cNvPr>
          <p:cNvSpPr/>
          <p:nvPr/>
        </p:nvSpPr>
        <p:spPr>
          <a:xfrm rot="20667407">
            <a:off x="8404623" y="6003622"/>
            <a:ext cx="698298" cy="698298"/>
          </a:xfrm>
          <a:prstGeom prst="star32">
            <a:avLst>
              <a:gd name="adj" fmla="val 47464"/>
            </a:avLst>
          </a:prstGeom>
          <a:ln>
            <a:noFill/>
          </a:ln>
          <a:effectLst>
            <a:outerShdw blurRad="177800" dist="152400" dir="2700000" sx="92000" sy="92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sp>
        <p:nvSpPr>
          <p:cNvPr id="9" name="TextBox 8">
            <a:extLst>
              <a:ext uri="{FF2B5EF4-FFF2-40B4-BE49-F238E27FC236}">
                <a16:creationId xmlns:a16="http://schemas.microsoft.com/office/drawing/2014/main" id="{ACBF97DC-DEA5-91E7-F1E4-DEDC5D003D21}"/>
              </a:ext>
            </a:extLst>
          </p:cNvPr>
          <p:cNvSpPr txBox="1"/>
          <p:nvPr/>
        </p:nvSpPr>
        <p:spPr>
          <a:xfrm rot="20667407">
            <a:off x="8357926" y="6197253"/>
            <a:ext cx="821391" cy="3665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FFFFFF"/>
                </a:solidFill>
                <a:effectLst/>
                <a:uLnTx/>
                <a:uFillTx/>
                <a:latin typeface="sen"/>
                <a:ea typeface="+mn-ea"/>
                <a:cs typeface="+mn-cs"/>
              </a:rPr>
              <a:t>Síguenos en redes</a:t>
            </a:r>
          </a:p>
        </p:txBody>
      </p:sp>
      <p:sp>
        <p:nvSpPr>
          <p:cNvPr id="15" name="Freeform: Shape 14">
            <a:extLst>
              <a:ext uri="{FF2B5EF4-FFF2-40B4-BE49-F238E27FC236}">
                <a16:creationId xmlns:a16="http://schemas.microsoft.com/office/drawing/2014/main" id="{71E9DE44-0AD1-C001-D6E6-647409C11F52}"/>
              </a:ext>
            </a:extLst>
          </p:cNvPr>
          <p:cNvSpPr/>
          <p:nvPr/>
        </p:nvSpPr>
        <p:spPr>
          <a:xfrm>
            <a:off x="3627023" y="5119654"/>
            <a:ext cx="224440" cy="284558"/>
          </a:xfrm>
          <a:custGeom>
            <a:avLst/>
            <a:gdLst>
              <a:gd name="connsiteX0" fmla="*/ 130878 w 261755"/>
              <a:gd name="connsiteY0" fmla="*/ 0 h 331870"/>
              <a:gd name="connsiteX1" fmla="*/ 130878 w 261755"/>
              <a:gd name="connsiteY1" fmla="*/ 0 h 331870"/>
              <a:gd name="connsiteX2" fmla="*/ 0 w 261755"/>
              <a:gd name="connsiteY2" fmla="*/ 165935 h 331870"/>
              <a:gd name="connsiteX3" fmla="*/ 130878 w 261755"/>
              <a:gd name="connsiteY3" fmla="*/ 331870 h 331870"/>
              <a:gd name="connsiteX4" fmla="*/ 130878 w 261755"/>
              <a:gd name="connsiteY4" fmla="*/ 331870 h 331870"/>
              <a:gd name="connsiteX5" fmla="*/ 261755 w 261755"/>
              <a:gd name="connsiteY5" fmla="*/ 165935 h 331870"/>
              <a:gd name="connsiteX6" fmla="*/ 130878 w 261755"/>
              <a:gd name="connsiteY6" fmla="*/ 0 h 33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755" h="331870">
                <a:moveTo>
                  <a:pt x="130878" y="0"/>
                </a:moveTo>
                <a:lnTo>
                  <a:pt x="130878" y="0"/>
                </a:lnTo>
                <a:cubicBezTo>
                  <a:pt x="130878" y="72274"/>
                  <a:pt x="72274" y="165935"/>
                  <a:pt x="0" y="165935"/>
                </a:cubicBezTo>
                <a:cubicBezTo>
                  <a:pt x="72274" y="165935"/>
                  <a:pt x="130878" y="259597"/>
                  <a:pt x="130878" y="331870"/>
                </a:cubicBezTo>
                <a:lnTo>
                  <a:pt x="130878" y="331870"/>
                </a:lnTo>
                <a:cubicBezTo>
                  <a:pt x="130878" y="259597"/>
                  <a:pt x="189482" y="165935"/>
                  <a:pt x="261755" y="165935"/>
                </a:cubicBezTo>
                <a:cubicBezTo>
                  <a:pt x="189482" y="165935"/>
                  <a:pt x="130878" y="72274"/>
                  <a:pt x="130878" y="0"/>
                </a:cubicBezTo>
                <a:close/>
              </a:path>
            </a:pathLst>
          </a:custGeom>
          <a:solidFill>
            <a:srgbClr val="418FE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5C4738"/>
              </a:solidFill>
              <a:effectLst/>
              <a:uLnTx/>
              <a:uFillTx/>
              <a:latin typeface="Onest"/>
              <a:ea typeface="+mn-ea"/>
              <a:cs typeface="+mn-cs"/>
            </a:endParaRPr>
          </a:p>
        </p:txBody>
      </p:sp>
      <p:sp>
        <p:nvSpPr>
          <p:cNvPr id="23" name="TextBox 22">
            <a:extLst>
              <a:ext uri="{FF2B5EF4-FFF2-40B4-BE49-F238E27FC236}">
                <a16:creationId xmlns:a16="http://schemas.microsoft.com/office/drawing/2014/main" id="{3DA80F82-4073-6B9D-3BBC-234853101581}"/>
              </a:ext>
            </a:extLst>
          </p:cNvPr>
          <p:cNvSpPr txBox="1"/>
          <p:nvPr/>
        </p:nvSpPr>
        <p:spPr>
          <a:xfrm>
            <a:off x="5085129" y="1671665"/>
            <a:ext cx="190099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sen"/>
                <a:ea typeface="+mn-ea"/>
                <a:cs typeface="+mn-cs"/>
              </a:rPr>
              <a:t>www.bancoagrario.gov.co</a:t>
            </a:r>
          </a:p>
        </p:txBody>
      </p:sp>
      <p:grpSp>
        <p:nvGrpSpPr>
          <p:cNvPr id="30" name="Group 29">
            <a:extLst>
              <a:ext uri="{FF2B5EF4-FFF2-40B4-BE49-F238E27FC236}">
                <a16:creationId xmlns:a16="http://schemas.microsoft.com/office/drawing/2014/main" id="{1D0E51E7-5F79-4490-1ED1-AA313EB55F4F}"/>
              </a:ext>
            </a:extLst>
          </p:cNvPr>
          <p:cNvGrpSpPr/>
          <p:nvPr/>
        </p:nvGrpSpPr>
        <p:grpSpPr>
          <a:xfrm>
            <a:off x="8660403" y="2424155"/>
            <a:ext cx="833438" cy="307777"/>
            <a:chOff x="7488530" y="2436584"/>
            <a:chExt cx="833438" cy="307777"/>
          </a:xfrm>
        </p:grpSpPr>
        <p:sp>
          <p:nvSpPr>
            <p:cNvPr id="28" name="Rectangle: Rounded Corners 27">
              <a:extLst>
                <a:ext uri="{FF2B5EF4-FFF2-40B4-BE49-F238E27FC236}">
                  <a16:creationId xmlns:a16="http://schemas.microsoft.com/office/drawing/2014/main" id="{9894447C-25E0-1DC8-8D8D-62D8521B5CEF}"/>
                </a:ext>
              </a:extLst>
            </p:cNvPr>
            <p:cNvSpPr/>
            <p:nvPr/>
          </p:nvSpPr>
          <p:spPr>
            <a:xfrm rot="21312159">
              <a:off x="7488530" y="2462566"/>
              <a:ext cx="833438" cy="255818"/>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sp>
          <p:nvSpPr>
            <p:cNvPr id="29" name="TextBox 28">
              <a:extLst>
                <a:ext uri="{FF2B5EF4-FFF2-40B4-BE49-F238E27FC236}">
                  <a16:creationId xmlns:a16="http://schemas.microsoft.com/office/drawing/2014/main" id="{B95550F9-804A-75E1-DF6C-07FFED2E982F}"/>
                </a:ext>
              </a:extLst>
            </p:cNvPr>
            <p:cNvSpPr txBox="1"/>
            <p:nvPr/>
          </p:nvSpPr>
          <p:spPr>
            <a:xfrm rot="21312159">
              <a:off x="7495804" y="2436584"/>
              <a:ext cx="818890"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sen"/>
                  <a:ea typeface="+mn-ea"/>
                  <a:cs typeface="+mn-cs"/>
                </a:rPr>
                <a:t>2025</a:t>
              </a:r>
            </a:p>
          </p:txBody>
        </p:sp>
      </p:grpSp>
      <p:pic>
        <p:nvPicPr>
          <p:cNvPr id="3" name="Graphic 2">
            <a:extLst>
              <a:ext uri="{FF2B5EF4-FFF2-40B4-BE49-F238E27FC236}">
                <a16:creationId xmlns:a16="http://schemas.microsoft.com/office/drawing/2014/main" id="{D013C520-A4D0-BBD6-0872-D39DC177F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4646" y="1616652"/>
            <a:ext cx="2271457" cy="396450"/>
          </a:xfrm>
          <a:prstGeom prst="rect">
            <a:avLst/>
          </a:prstGeom>
        </p:spPr>
      </p:pic>
      <p:sp>
        <p:nvSpPr>
          <p:cNvPr id="11" name="CuadroTexto 10">
            <a:extLst>
              <a:ext uri="{FF2B5EF4-FFF2-40B4-BE49-F238E27FC236}">
                <a16:creationId xmlns:a16="http://schemas.microsoft.com/office/drawing/2014/main" id="{C2E33172-CDB3-69D4-01B8-208E8F1D9252}"/>
              </a:ext>
            </a:extLst>
          </p:cNvPr>
          <p:cNvSpPr txBox="1"/>
          <p:nvPr/>
        </p:nvSpPr>
        <p:spPr>
          <a:xfrm>
            <a:off x="3002658" y="3218463"/>
            <a:ext cx="1016454"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800" b="1" i="0" u="none" strike="noStrike" kern="1200" cap="none" spc="0" normalizeH="0" baseline="0" noProof="0" dirty="0">
                <a:ln>
                  <a:noFill/>
                </a:ln>
                <a:solidFill>
                  <a:srgbClr val="FFFFFF"/>
                </a:solidFill>
                <a:effectLst/>
                <a:uLnTx/>
                <a:uFillTx/>
                <a:latin typeface="sen"/>
                <a:ea typeface="+mn-ea"/>
                <a:cs typeface="+mn-cs"/>
              </a:rPr>
              <a:t>de</a:t>
            </a:r>
            <a:endParaRPr kumimoji="0" lang="es-CO" sz="3800" b="0" i="0" u="none" strike="noStrike" kern="1200" cap="none" spc="0" normalizeH="0" baseline="0" noProof="0" dirty="0">
              <a:ln>
                <a:noFill/>
              </a:ln>
              <a:solidFill>
                <a:srgbClr val="000000"/>
              </a:solidFill>
              <a:effectLst/>
              <a:uLnTx/>
              <a:uFillTx/>
              <a:latin typeface="Onest"/>
              <a:ea typeface="+mn-ea"/>
              <a:cs typeface="+mn-cs"/>
            </a:endParaRPr>
          </a:p>
        </p:txBody>
      </p:sp>
      <p:grpSp>
        <p:nvGrpSpPr>
          <p:cNvPr id="45" name="Grupo 44">
            <a:extLst>
              <a:ext uri="{FF2B5EF4-FFF2-40B4-BE49-F238E27FC236}">
                <a16:creationId xmlns:a16="http://schemas.microsoft.com/office/drawing/2014/main" id="{CFE16E49-C613-22B8-401C-40F687A98B34}"/>
              </a:ext>
            </a:extLst>
          </p:cNvPr>
          <p:cNvGrpSpPr/>
          <p:nvPr/>
        </p:nvGrpSpPr>
        <p:grpSpPr>
          <a:xfrm>
            <a:off x="9263555" y="6204031"/>
            <a:ext cx="2905002" cy="258386"/>
            <a:chOff x="9248134" y="6243125"/>
            <a:chExt cx="2465463" cy="219291"/>
          </a:xfrm>
        </p:grpSpPr>
        <p:sp>
          <p:nvSpPr>
            <p:cNvPr id="25" name="CuadroTexto 24">
              <a:extLst>
                <a:ext uri="{FF2B5EF4-FFF2-40B4-BE49-F238E27FC236}">
                  <a16:creationId xmlns:a16="http://schemas.microsoft.com/office/drawing/2014/main" id="{DD86D695-8678-827C-BC1D-A618891AF8D1}"/>
                </a:ext>
              </a:extLst>
            </p:cNvPr>
            <p:cNvSpPr txBox="1"/>
            <p:nvPr/>
          </p:nvSpPr>
          <p:spPr>
            <a:xfrm>
              <a:off x="9936322" y="6243125"/>
              <a:ext cx="806631" cy="2192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825" b="0" i="0" u="none" strike="noStrike" kern="1200" cap="none" spc="0" normalizeH="0" baseline="0" noProof="0" dirty="0" err="1">
                  <a:ln/>
                  <a:solidFill>
                    <a:srgbClr val="FFFFFF"/>
                  </a:solidFill>
                  <a:effectLst/>
                  <a:uLnTx/>
                  <a:uFillTx/>
                  <a:latin typeface="Arial"/>
                  <a:ea typeface="+mn-ea"/>
                  <a:cs typeface="Arial"/>
                  <a:sym typeface="Arial"/>
                  <a:rtl val="0"/>
                </a:rPr>
                <a:t>bancoagrario</a:t>
              </a:r>
              <a:endParaRPr kumimoji="0" lang="es-CO" sz="825" b="0" i="0" u="none" strike="noStrike" kern="1200" cap="none" spc="0" normalizeH="0" baseline="0" noProof="0" dirty="0">
                <a:ln/>
                <a:solidFill>
                  <a:srgbClr val="FFFFFF"/>
                </a:solidFill>
                <a:effectLst/>
                <a:uLnTx/>
                <a:uFillTx/>
                <a:latin typeface="Arial"/>
                <a:ea typeface="+mn-ea"/>
                <a:cs typeface="Arial"/>
                <a:sym typeface="Arial"/>
                <a:rtl val="0"/>
              </a:endParaRPr>
            </a:p>
          </p:txBody>
        </p:sp>
        <p:sp>
          <p:nvSpPr>
            <p:cNvPr id="19" name="CuadroTexto 18">
              <a:extLst>
                <a:ext uri="{FF2B5EF4-FFF2-40B4-BE49-F238E27FC236}">
                  <a16:creationId xmlns:a16="http://schemas.microsoft.com/office/drawing/2014/main" id="{ECF66657-9DF0-7E92-82D1-1D468552ED92}"/>
                </a:ext>
              </a:extLst>
            </p:cNvPr>
            <p:cNvSpPr txBox="1"/>
            <p:nvPr/>
          </p:nvSpPr>
          <p:spPr>
            <a:xfrm>
              <a:off x="10770710" y="6243125"/>
              <a:ext cx="942887" cy="2192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825" b="0" i="0" u="none" strike="noStrike" kern="1200" cap="none" spc="0" normalizeH="0" baseline="0" noProof="0" dirty="0" err="1">
                  <a:ln/>
                  <a:solidFill>
                    <a:srgbClr val="FFFFFF"/>
                  </a:solidFill>
                  <a:effectLst/>
                  <a:uLnTx/>
                  <a:uFillTx/>
                  <a:latin typeface="Arial"/>
                  <a:ea typeface="+mn-ea"/>
                  <a:cs typeface="Arial"/>
                  <a:sym typeface="Arial"/>
                  <a:rtl val="0"/>
                </a:rPr>
                <a:t>bancoagrariocol</a:t>
              </a:r>
              <a:endParaRPr kumimoji="0" lang="es-CO" sz="825" b="0" i="0" u="none" strike="noStrike" kern="1200" cap="none" spc="0" normalizeH="0" baseline="0" noProof="0" dirty="0">
                <a:ln/>
                <a:solidFill>
                  <a:srgbClr val="FFFFFF"/>
                </a:solidFill>
                <a:effectLst/>
                <a:uLnTx/>
                <a:uFillTx/>
                <a:latin typeface="Arial"/>
                <a:ea typeface="+mn-ea"/>
                <a:cs typeface="Arial"/>
                <a:sym typeface="Arial"/>
                <a:rtl val="0"/>
              </a:endParaRPr>
            </a:p>
          </p:txBody>
        </p:sp>
        <p:pic>
          <p:nvPicPr>
            <p:cNvPr id="10" name="Gráfico 9">
              <a:extLst>
                <a:ext uri="{FF2B5EF4-FFF2-40B4-BE49-F238E27FC236}">
                  <a16:creationId xmlns:a16="http://schemas.microsoft.com/office/drawing/2014/main" id="{1E06345A-D66C-A048-5FAA-1F85C6EDE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8134" y="6295551"/>
              <a:ext cx="720083" cy="114439"/>
            </a:xfrm>
            <a:prstGeom prst="rect">
              <a:avLst/>
            </a:prstGeom>
          </p:spPr>
        </p:pic>
        <p:pic>
          <p:nvPicPr>
            <p:cNvPr id="13" name="Gráfico 12">
              <a:extLst>
                <a:ext uri="{FF2B5EF4-FFF2-40B4-BE49-F238E27FC236}">
                  <a16:creationId xmlns:a16="http://schemas.microsoft.com/office/drawing/2014/main" id="{9D3E9C69-F3A9-C54C-3D28-E1491D0B70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99520" y="6295551"/>
              <a:ext cx="114439" cy="114439"/>
            </a:xfrm>
            <a:prstGeom prst="rect">
              <a:avLst/>
            </a:prstGeom>
          </p:spPr>
        </p:pic>
      </p:grpSp>
      <p:pic>
        <p:nvPicPr>
          <p:cNvPr id="46" name="Gráfico 45">
            <a:extLst>
              <a:ext uri="{FF2B5EF4-FFF2-40B4-BE49-F238E27FC236}">
                <a16:creationId xmlns:a16="http://schemas.microsoft.com/office/drawing/2014/main" id="{4C04E507-25D8-F9E8-8D42-290410E99B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718" y="341152"/>
            <a:ext cx="1845773" cy="507080"/>
          </a:xfrm>
          <a:prstGeom prst="rect">
            <a:avLst/>
          </a:prstGeom>
        </p:spPr>
      </p:pic>
      <p:sp>
        <p:nvSpPr>
          <p:cNvPr id="48" name="Forma libre: forma 47">
            <a:extLst>
              <a:ext uri="{FF2B5EF4-FFF2-40B4-BE49-F238E27FC236}">
                <a16:creationId xmlns:a16="http://schemas.microsoft.com/office/drawing/2014/main" id="{D8848533-0522-20F7-FD5A-A1C8F0EEDDA4}"/>
              </a:ext>
            </a:extLst>
          </p:cNvPr>
          <p:cNvSpPr/>
          <p:nvPr/>
        </p:nvSpPr>
        <p:spPr>
          <a:xfrm>
            <a:off x="-1392167" y="2578043"/>
            <a:ext cx="4124353" cy="6037879"/>
          </a:xfrm>
          <a:custGeom>
            <a:avLst/>
            <a:gdLst>
              <a:gd name="connsiteX0" fmla="*/ 145552 w 4188964"/>
              <a:gd name="connsiteY0" fmla="*/ 146504 h 5486558"/>
              <a:gd name="connsiteX1" fmla="*/ 219693 w 4188964"/>
              <a:gd name="connsiteY1" fmla="*/ 121791 h 5486558"/>
              <a:gd name="connsiteX2" fmla="*/ 2233844 w 4188964"/>
              <a:gd name="connsiteY2" fmla="*/ 1468677 h 5486558"/>
              <a:gd name="connsiteX3" fmla="*/ 1455368 w 4188964"/>
              <a:gd name="connsiteY3" fmla="*/ 2531358 h 5486558"/>
              <a:gd name="connsiteX4" fmla="*/ 3518947 w 4188964"/>
              <a:gd name="connsiteY4" fmla="*/ 3322191 h 5486558"/>
              <a:gd name="connsiteX5" fmla="*/ 3630157 w 4188964"/>
              <a:gd name="connsiteY5" fmla="*/ 4557866 h 5486558"/>
              <a:gd name="connsiteX6" fmla="*/ 3654871 w 4188964"/>
              <a:gd name="connsiteY6" fmla="*/ 4693791 h 5486558"/>
              <a:gd name="connsiteX0" fmla="*/ 145552 w 4188964"/>
              <a:gd name="connsiteY0" fmla="*/ 146504 h 5486558"/>
              <a:gd name="connsiteX1" fmla="*/ 219693 w 4188964"/>
              <a:gd name="connsiteY1" fmla="*/ 121791 h 5486558"/>
              <a:gd name="connsiteX2" fmla="*/ 2233844 w 4188964"/>
              <a:gd name="connsiteY2" fmla="*/ 1468677 h 5486558"/>
              <a:gd name="connsiteX3" fmla="*/ 1826070 w 4188964"/>
              <a:gd name="connsiteY3" fmla="*/ 2778494 h 5486558"/>
              <a:gd name="connsiteX4" fmla="*/ 3518947 w 4188964"/>
              <a:gd name="connsiteY4" fmla="*/ 3322191 h 5486558"/>
              <a:gd name="connsiteX5" fmla="*/ 3630157 w 4188964"/>
              <a:gd name="connsiteY5" fmla="*/ 4557866 h 5486558"/>
              <a:gd name="connsiteX6" fmla="*/ 3654871 w 4188964"/>
              <a:gd name="connsiteY6" fmla="*/ 4693791 h 5486558"/>
              <a:gd name="connsiteX0" fmla="*/ 145552 w 4188964"/>
              <a:gd name="connsiteY0" fmla="*/ 146504 h 5486558"/>
              <a:gd name="connsiteX1" fmla="*/ 219693 w 4188964"/>
              <a:gd name="connsiteY1" fmla="*/ 121791 h 5486558"/>
              <a:gd name="connsiteX2" fmla="*/ 2233844 w 4188964"/>
              <a:gd name="connsiteY2" fmla="*/ 1468677 h 5486558"/>
              <a:gd name="connsiteX3" fmla="*/ 1826070 w 4188964"/>
              <a:gd name="connsiteY3" fmla="*/ 2778494 h 5486558"/>
              <a:gd name="connsiteX4" fmla="*/ 3518947 w 4188964"/>
              <a:gd name="connsiteY4" fmla="*/ 3322191 h 5486558"/>
              <a:gd name="connsiteX5" fmla="*/ 3630157 w 4188964"/>
              <a:gd name="connsiteY5" fmla="*/ 4557866 h 5486558"/>
              <a:gd name="connsiteX6" fmla="*/ 3654871 w 4188964"/>
              <a:gd name="connsiteY6" fmla="*/ 4693791 h 5486558"/>
              <a:gd name="connsiteX0" fmla="*/ 213834 w 4133679"/>
              <a:gd name="connsiteY0" fmla="*/ 26169 h 5909920"/>
              <a:gd name="connsiteX1" fmla="*/ 164408 w 4133679"/>
              <a:gd name="connsiteY1" fmla="*/ 545153 h 5909920"/>
              <a:gd name="connsiteX2" fmla="*/ 2178559 w 4133679"/>
              <a:gd name="connsiteY2" fmla="*/ 1892039 h 5909920"/>
              <a:gd name="connsiteX3" fmla="*/ 1770785 w 4133679"/>
              <a:gd name="connsiteY3" fmla="*/ 3201856 h 5909920"/>
              <a:gd name="connsiteX4" fmla="*/ 3463662 w 4133679"/>
              <a:gd name="connsiteY4" fmla="*/ 3745553 h 5909920"/>
              <a:gd name="connsiteX5" fmla="*/ 3574872 w 4133679"/>
              <a:gd name="connsiteY5" fmla="*/ 4981228 h 5909920"/>
              <a:gd name="connsiteX6" fmla="*/ 3599586 w 4133679"/>
              <a:gd name="connsiteY6" fmla="*/ 5117153 h 5909920"/>
              <a:gd name="connsiteX0" fmla="*/ 34650 w 3954495"/>
              <a:gd name="connsiteY0" fmla="*/ 15932 h 5899683"/>
              <a:gd name="connsiteX1" fmla="*/ 516565 w 3954495"/>
              <a:gd name="connsiteY1" fmla="*/ 819122 h 5899683"/>
              <a:gd name="connsiteX2" fmla="*/ 1999375 w 3954495"/>
              <a:gd name="connsiteY2" fmla="*/ 1881802 h 5899683"/>
              <a:gd name="connsiteX3" fmla="*/ 1591601 w 3954495"/>
              <a:gd name="connsiteY3" fmla="*/ 3191619 h 5899683"/>
              <a:gd name="connsiteX4" fmla="*/ 3284478 w 3954495"/>
              <a:gd name="connsiteY4" fmla="*/ 3735316 h 5899683"/>
              <a:gd name="connsiteX5" fmla="*/ 3395688 w 3954495"/>
              <a:gd name="connsiteY5" fmla="*/ 4970991 h 5899683"/>
              <a:gd name="connsiteX6" fmla="*/ 3420402 w 3954495"/>
              <a:gd name="connsiteY6" fmla="*/ 5106916 h 5899683"/>
              <a:gd name="connsiteX0" fmla="*/ 34650 w 3954495"/>
              <a:gd name="connsiteY0" fmla="*/ 15932 h 5899683"/>
              <a:gd name="connsiteX1" fmla="*/ 516565 w 3954495"/>
              <a:gd name="connsiteY1" fmla="*/ 819122 h 5899683"/>
              <a:gd name="connsiteX2" fmla="*/ 1999375 w 3954495"/>
              <a:gd name="connsiteY2" fmla="*/ 1881802 h 5899683"/>
              <a:gd name="connsiteX3" fmla="*/ 1591601 w 3954495"/>
              <a:gd name="connsiteY3" fmla="*/ 3191619 h 5899683"/>
              <a:gd name="connsiteX4" fmla="*/ 3284478 w 3954495"/>
              <a:gd name="connsiteY4" fmla="*/ 3735316 h 5899683"/>
              <a:gd name="connsiteX5" fmla="*/ 3395688 w 3954495"/>
              <a:gd name="connsiteY5" fmla="*/ 4970991 h 5899683"/>
              <a:gd name="connsiteX6" fmla="*/ 3420402 w 3954495"/>
              <a:gd name="connsiteY6" fmla="*/ 5106916 h 5899683"/>
              <a:gd name="connsiteX0" fmla="*/ 33894 w 3953739"/>
              <a:gd name="connsiteY0" fmla="*/ 15172 h 5898923"/>
              <a:gd name="connsiteX1" fmla="*/ 515809 w 3953739"/>
              <a:gd name="connsiteY1" fmla="*/ 818362 h 5898923"/>
              <a:gd name="connsiteX2" fmla="*/ 1936835 w 3953739"/>
              <a:gd name="connsiteY2" fmla="*/ 1658620 h 5898923"/>
              <a:gd name="connsiteX3" fmla="*/ 1590845 w 3953739"/>
              <a:gd name="connsiteY3" fmla="*/ 3190859 h 5898923"/>
              <a:gd name="connsiteX4" fmla="*/ 3283722 w 3953739"/>
              <a:gd name="connsiteY4" fmla="*/ 3734556 h 5898923"/>
              <a:gd name="connsiteX5" fmla="*/ 3394932 w 3953739"/>
              <a:gd name="connsiteY5" fmla="*/ 4970231 h 5898923"/>
              <a:gd name="connsiteX6" fmla="*/ 3419646 w 3953739"/>
              <a:gd name="connsiteY6" fmla="*/ 5106156 h 5898923"/>
              <a:gd name="connsiteX0" fmla="*/ 33894 w 3953739"/>
              <a:gd name="connsiteY0" fmla="*/ 15172 h 5898923"/>
              <a:gd name="connsiteX1" fmla="*/ 515809 w 3953739"/>
              <a:gd name="connsiteY1" fmla="*/ 818362 h 5898923"/>
              <a:gd name="connsiteX2" fmla="*/ 1936835 w 3953739"/>
              <a:gd name="connsiteY2" fmla="*/ 1658620 h 5898923"/>
              <a:gd name="connsiteX3" fmla="*/ 1590845 w 3953739"/>
              <a:gd name="connsiteY3" fmla="*/ 3190859 h 5898923"/>
              <a:gd name="connsiteX4" fmla="*/ 3283722 w 3953739"/>
              <a:gd name="connsiteY4" fmla="*/ 3734556 h 5898923"/>
              <a:gd name="connsiteX5" fmla="*/ 3394932 w 3953739"/>
              <a:gd name="connsiteY5" fmla="*/ 4970231 h 5898923"/>
              <a:gd name="connsiteX6" fmla="*/ 3419646 w 3953739"/>
              <a:gd name="connsiteY6" fmla="*/ 5106156 h 5898923"/>
              <a:gd name="connsiteX0" fmla="*/ 33894 w 3953739"/>
              <a:gd name="connsiteY0" fmla="*/ 15172 h 5898923"/>
              <a:gd name="connsiteX1" fmla="*/ 515809 w 3953739"/>
              <a:gd name="connsiteY1" fmla="*/ 818362 h 5898923"/>
              <a:gd name="connsiteX2" fmla="*/ 1936835 w 3953739"/>
              <a:gd name="connsiteY2" fmla="*/ 1658620 h 5898923"/>
              <a:gd name="connsiteX3" fmla="*/ 1862694 w 3953739"/>
              <a:gd name="connsiteY3" fmla="*/ 3437994 h 5898923"/>
              <a:gd name="connsiteX4" fmla="*/ 3283722 w 3953739"/>
              <a:gd name="connsiteY4" fmla="*/ 3734556 h 5898923"/>
              <a:gd name="connsiteX5" fmla="*/ 3394932 w 3953739"/>
              <a:gd name="connsiteY5" fmla="*/ 4970231 h 5898923"/>
              <a:gd name="connsiteX6" fmla="*/ 3419646 w 3953739"/>
              <a:gd name="connsiteY6" fmla="*/ 5106156 h 5898923"/>
              <a:gd name="connsiteX0" fmla="*/ 33894 w 3953739"/>
              <a:gd name="connsiteY0" fmla="*/ 15172 h 5898923"/>
              <a:gd name="connsiteX1" fmla="*/ 515809 w 3953739"/>
              <a:gd name="connsiteY1" fmla="*/ 818362 h 5898923"/>
              <a:gd name="connsiteX2" fmla="*/ 1936835 w 3953739"/>
              <a:gd name="connsiteY2" fmla="*/ 1658620 h 5898923"/>
              <a:gd name="connsiteX3" fmla="*/ 1862694 w 3953739"/>
              <a:gd name="connsiteY3" fmla="*/ 3437994 h 5898923"/>
              <a:gd name="connsiteX4" fmla="*/ 3481430 w 3953739"/>
              <a:gd name="connsiteY4" fmla="*/ 4006405 h 5898923"/>
              <a:gd name="connsiteX5" fmla="*/ 3394932 w 3953739"/>
              <a:gd name="connsiteY5" fmla="*/ 4970231 h 5898923"/>
              <a:gd name="connsiteX6" fmla="*/ 3419646 w 3953739"/>
              <a:gd name="connsiteY6" fmla="*/ 5106156 h 5898923"/>
              <a:gd name="connsiteX0" fmla="*/ 33894 w 3953739"/>
              <a:gd name="connsiteY0" fmla="*/ 15172 h 5898923"/>
              <a:gd name="connsiteX1" fmla="*/ 515809 w 3953739"/>
              <a:gd name="connsiteY1" fmla="*/ 818362 h 5898923"/>
              <a:gd name="connsiteX2" fmla="*/ 1936835 w 3953739"/>
              <a:gd name="connsiteY2" fmla="*/ 1658620 h 5898923"/>
              <a:gd name="connsiteX3" fmla="*/ 1862694 w 3953739"/>
              <a:gd name="connsiteY3" fmla="*/ 3437994 h 5898923"/>
              <a:gd name="connsiteX4" fmla="*/ 3481430 w 3953739"/>
              <a:gd name="connsiteY4" fmla="*/ 4006405 h 5898923"/>
              <a:gd name="connsiteX5" fmla="*/ 3394932 w 3953739"/>
              <a:gd name="connsiteY5" fmla="*/ 4970231 h 5898923"/>
              <a:gd name="connsiteX6" fmla="*/ 3419646 w 3953739"/>
              <a:gd name="connsiteY6" fmla="*/ 5106156 h 5898923"/>
              <a:gd name="connsiteX0" fmla="*/ 33894 w 4124353"/>
              <a:gd name="connsiteY0" fmla="*/ 15172 h 6037879"/>
              <a:gd name="connsiteX1" fmla="*/ 515809 w 4124353"/>
              <a:gd name="connsiteY1" fmla="*/ 818362 h 6037879"/>
              <a:gd name="connsiteX2" fmla="*/ 1936835 w 4124353"/>
              <a:gd name="connsiteY2" fmla="*/ 1658620 h 6037879"/>
              <a:gd name="connsiteX3" fmla="*/ 1862694 w 4124353"/>
              <a:gd name="connsiteY3" fmla="*/ 3437994 h 6037879"/>
              <a:gd name="connsiteX4" fmla="*/ 3481430 w 4124353"/>
              <a:gd name="connsiteY4" fmla="*/ 4006405 h 6037879"/>
              <a:gd name="connsiteX5" fmla="*/ 3394932 w 4124353"/>
              <a:gd name="connsiteY5" fmla="*/ 4970231 h 6037879"/>
              <a:gd name="connsiteX6" fmla="*/ 3642068 w 4124353"/>
              <a:gd name="connsiteY6" fmla="*/ 5291507 h 6037879"/>
              <a:gd name="connsiteX0" fmla="*/ 33894 w 4124353"/>
              <a:gd name="connsiteY0" fmla="*/ 15172 h 6037879"/>
              <a:gd name="connsiteX1" fmla="*/ 515809 w 4124353"/>
              <a:gd name="connsiteY1" fmla="*/ 818362 h 6037879"/>
              <a:gd name="connsiteX2" fmla="*/ 1936835 w 4124353"/>
              <a:gd name="connsiteY2" fmla="*/ 1658620 h 6037879"/>
              <a:gd name="connsiteX3" fmla="*/ 1862694 w 4124353"/>
              <a:gd name="connsiteY3" fmla="*/ 3437994 h 6037879"/>
              <a:gd name="connsiteX4" fmla="*/ 3481430 w 4124353"/>
              <a:gd name="connsiteY4" fmla="*/ 4006405 h 6037879"/>
              <a:gd name="connsiteX5" fmla="*/ 3394932 w 4124353"/>
              <a:gd name="connsiteY5" fmla="*/ 4970231 h 6037879"/>
              <a:gd name="connsiteX6" fmla="*/ 3642068 w 4124353"/>
              <a:gd name="connsiteY6" fmla="*/ 5291507 h 603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353" h="6037879">
                <a:moveTo>
                  <a:pt x="33894" y="15172"/>
                </a:moveTo>
                <a:cubicBezTo>
                  <a:pt x="-103060" y="-107366"/>
                  <a:pt x="198652" y="544454"/>
                  <a:pt x="515809" y="818362"/>
                </a:cubicBezTo>
                <a:cubicBezTo>
                  <a:pt x="832966" y="1092270"/>
                  <a:pt x="1712354" y="1222015"/>
                  <a:pt x="1936835" y="1658620"/>
                </a:cubicBezTo>
                <a:cubicBezTo>
                  <a:pt x="2161316" y="2095225"/>
                  <a:pt x="1395196" y="2787204"/>
                  <a:pt x="1862694" y="3437994"/>
                </a:cubicBezTo>
                <a:cubicBezTo>
                  <a:pt x="2330192" y="4088784"/>
                  <a:pt x="3090132" y="3503897"/>
                  <a:pt x="3481430" y="4006405"/>
                </a:cubicBezTo>
                <a:cubicBezTo>
                  <a:pt x="3872728" y="4508913"/>
                  <a:pt x="3372278" y="4741631"/>
                  <a:pt x="3394932" y="4970231"/>
                </a:cubicBezTo>
                <a:cubicBezTo>
                  <a:pt x="3417586" y="5198831"/>
                  <a:pt x="4846852" y="7039988"/>
                  <a:pt x="3642068" y="5291507"/>
                </a:cubicBezTo>
              </a:path>
            </a:pathLst>
          </a:custGeom>
          <a:noFill/>
          <a:ln>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sp>
        <p:nvSpPr>
          <p:cNvPr id="49" name="Elipse 48">
            <a:extLst>
              <a:ext uri="{FF2B5EF4-FFF2-40B4-BE49-F238E27FC236}">
                <a16:creationId xmlns:a16="http://schemas.microsoft.com/office/drawing/2014/main" id="{18D9174D-0F37-378B-DDAA-63254E491462}"/>
              </a:ext>
            </a:extLst>
          </p:cNvPr>
          <p:cNvSpPr/>
          <p:nvPr/>
        </p:nvSpPr>
        <p:spPr>
          <a:xfrm>
            <a:off x="11355120" y="1111784"/>
            <a:ext cx="1673759" cy="1673759"/>
          </a:xfrm>
          <a:prstGeom prst="ellipse">
            <a:avLst/>
          </a:prstGeom>
          <a:noFill/>
          <a:ln>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spTree>
    <p:extLst>
      <p:ext uri="{BB962C8B-B14F-4D97-AF65-F5344CB8AC3E}">
        <p14:creationId xmlns:p14="http://schemas.microsoft.com/office/powerpoint/2010/main" val="33685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800732-F907-132B-DE0D-CEC65545769F}"/>
            </a:ext>
          </a:extLst>
        </p:cNvPr>
        <p:cNvGrpSpPr/>
        <p:nvPr/>
      </p:nvGrpSpPr>
      <p:grpSpPr>
        <a:xfrm>
          <a:off x="0" y="0"/>
          <a:ext cx="0" cy="0"/>
          <a:chOff x="0" y="0"/>
          <a:chExt cx="0" cy="0"/>
        </a:xfrm>
      </p:grpSpPr>
      <p:pic>
        <p:nvPicPr>
          <p:cNvPr id="3" name="Imagen 14">
            <a:extLst>
              <a:ext uri="{FF2B5EF4-FFF2-40B4-BE49-F238E27FC236}">
                <a16:creationId xmlns:a16="http://schemas.microsoft.com/office/drawing/2014/main" id="{3A2AA514-D739-2B03-6688-9CDD7AA5C759}"/>
              </a:ext>
            </a:extLst>
          </p:cNvPr>
          <p:cNvPicPr>
            <a:picLocks noChangeAspect="1"/>
          </p:cNvPicPr>
          <p:nvPr/>
        </p:nvPicPr>
        <p:blipFill>
          <a:blip r:embed="rId2">
            <a:extLst>
              <a:ext uri="{28A0092B-C50C-407E-A947-70E740481C1C}">
                <a14:useLocalDpi xmlns:a14="http://schemas.microsoft.com/office/drawing/2010/main" val="0"/>
              </a:ext>
            </a:extLst>
          </a:blip>
          <a:srcRect l="7539" t="13910" r="7410"/>
          <a:stretch/>
        </p:blipFill>
        <p:spPr>
          <a:xfrm>
            <a:off x="10249569" y="3227697"/>
            <a:ext cx="2017401" cy="3630303"/>
          </a:xfrm>
          <a:prstGeom prst="rect">
            <a:avLst/>
          </a:prstGeom>
        </p:spPr>
      </p:pic>
      <p:sp>
        <p:nvSpPr>
          <p:cNvPr id="11" name="Freeform: Shape 2">
            <a:extLst>
              <a:ext uri="{FF2B5EF4-FFF2-40B4-BE49-F238E27FC236}">
                <a16:creationId xmlns:a16="http://schemas.microsoft.com/office/drawing/2014/main" id="{6132A3A9-9792-046D-30A2-AAC4FAB9AB14}"/>
              </a:ext>
            </a:extLst>
          </p:cNvPr>
          <p:cNvSpPr/>
          <p:nvPr/>
        </p:nvSpPr>
        <p:spPr>
          <a:xfrm rot="21423916">
            <a:off x="8851198" y="-18663"/>
            <a:ext cx="3382504" cy="1386214"/>
          </a:xfrm>
          <a:custGeom>
            <a:avLst/>
            <a:gdLst>
              <a:gd name="connsiteX0" fmla="*/ 0 w 4536860"/>
              <a:gd name="connsiteY0" fmla="*/ 0 h 2947908"/>
              <a:gd name="connsiteX1" fmla="*/ 4536860 w 4536860"/>
              <a:gd name="connsiteY1" fmla="*/ 232585 h 2947908"/>
              <a:gd name="connsiteX2" fmla="*/ 4397657 w 4536860"/>
              <a:gd name="connsiteY2" fmla="*/ 2947908 h 2947908"/>
              <a:gd name="connsiteX3" fmla="*/ 622868 w 4536860"/>
              <a:gd name="connsiteY3" fmla="*/ 2947908 h 2947908"/>
              <a:gd name="connsiteX4" fmla="*/ 0 w 4536860"/>
              <a:gd name="connsiteY4" fmla="*/ 2325040 h 294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860" h="2947908">
                <a:moveTo>
                  <a:pt x="0" y="0"/>
                </a:moveTo>
                <a:lnTo>
                  <a:pt x="4536860" y="232585"/>
                </a:lnTo>
                <a:lnTo>
                  <a:pt x="4397657" y="2947908"/>
                </a:lnTo>
                <a:lnTo>
                  <a:pt x="622868" y="2947908"/>
                </a:lnTo>
                <a:cubicBezTo>
                  <a:pt x="278868" y="2947908"/>
                  <a:pt x="0" y="2669040"/>
                  <a:pt x="0" y="2325040"/>
                </a:cubicBezTo>
                <a:close/>
              </a:path>
            </a:pathLst>
          </a:custGeom>
          <a:solidFill>
            <a:srgbClr val="FFBD2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5" name="TextBox 4">
            <a:extLst>
              <a:ext uri="{FF2B5EF4-FFF2-40B4-BE49-F238E27FC236}">
                <a16:creationId xmlns:a16="http://schemas.microsoft.com/office/drawing/2014/main" id="{10A9D224-91BB-F508-46D1-C87547BEE52C}"/>
              </a:ext>
            </a:extLst>
          </p:cNvPr>
          <p:cNvSpPr txBox="1"/>
          <p:nvPr/>
        </p:nvSpPr>
        <p:spPr>
          <a:xfrm>
            <a:off x="81092" y="87616"/>
            <a:ext cx="97553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5C4738"/>
                </a:solidFill>
                <a:effectLst/>
                <a:uLnTx/>
                <a:uFillTx/>
                <a:latin typeface="sen"/>
                <a:ea typeface="+mn-ea"/>
                <a:cs typeface="+mn-cs"/>
              </a:rPr>
              <a:t>Resultado Invitación Pública Seguros Deudores</a:t>
            </a:r>
          </a:p>
        </p:txBody>
      </p:sp>
      <p:sp>
        <p:nvSpPr>
          <p:cNvPr id="15" name="TextBox 14">
            <a:extLst>
              <a:ext uri="{FF2B5EF4-FFF2-40B4-BE49-F238E27FC236}">
                <a16:creationId xmlns:a16="http://schemas.microsoft.com/office/drawing/2014/main" id="{9180ACA4-FD33-832F-2EC3-5473252BF943}"/>
              </a:ext>
            </a:extLst>
          </p:cNvPr>
          <p:cNvSpPr txBox="1"/>
          <p:nvPr/>
        </p:nvSpPr>
        <p:spPr>
          <a:xfrm>
            <a:off x="310721" y="854781"/>
            <a:ext cx="5785279" cy="1477328"/>
          </a:xfrm>
          <a:prstGeom prst="rect">
            <a:avLst/>
          </a:prstGeom>
          <a:noFill/>
        </p:spPr>
        <p:txBody>
          <a:bodyPr wrap="square" rtlCol="0">
            <a:spAutoFit/>
          </a:bodyPr>
          <a:lstStyle/>
          <a:p>
            <a:pPr algn="just"/>
            <a:r>
              <a:rPr lang="es-MX" sz="2000" b="1" dirty="0">
                <a:solidFill>
                  <a:srgbClr val="5C4738"/>
                </a:solidFill>
                <a:latin typeface="Onest"/>
              </a:rPr>
              <a:t>Nos complace informarles que</a:t>
            </a:r>
            <a:r>
              <a:rPr lang="es-MX" sz="1400" dirty="0"/>
              <a:t>, como resultado de los procesos licitatorios de los Programas de Seguros Deudores del BANCO, para la vigencia 2026-2027 y gracias a una adecuada segmentación de clientes, resultados del BANCO en los últimos dos (2) años, hemos logrado una significativa </a:t>
            </a:r>
            <a:r>
              <a:rPr lang="es-MX" sz="1400" b="1" dirty="0"/>
              <a:t>disminución en las tasas</a:t>
            </a:r>
            <a:r>
              <a:rPr lang="es-MX" sz="1400" dirty="0"/>
              <a:t> de las pólizas de </a:t>
            </a:r>
            <a:r>
              <a:rPr lang="es-MX" sz="1400" b="1" dirty="0"/>
              <a:t>Deudores de Vida e Incendio</a:t>
            </a:r>
            <a:r>
              <a:rPr lang="es-MX" sz="1400" dirty="0"/>
              <a:t> para los seguros deudores.</a:t>
            </a:r>
          </a:p>
        </p:txBody>
      </p:sp>
      <p:sp>
        <p:nvSpPr>
          <p:cNvPr id="4" name="TextBox 3">
            <a:extLst>
              <a:ext uri="{FF2B5EF4-FFF2-40B4-BE49-F238E27FC236}">
                <a16:creationId xmlns:a16="http://schemas.microsoft.com/office/drawing/2014/main" id="{8F0A10C1-5C2C-E482-4F1A-B01B7E7D32F7}"/>
              </a:ext>
            </a:extLst>
          </p:cNvPr>
          <p:cNvSpPr txBox="1"/>
          <p:nvPr/>
        </p:nvSpPr>
        <p:spPr>
          <a:xfrm>
            <a:off x="4584656" y="5433832"/>
            <a:ext cx="5785280" cy="1138773"/>
          </a:xfrm>
          <a:prstGeom prst="rect">
            <a:avLst/>
          </a:prstGeom>
          <a:noFill/>
        </p:spPr>
        <p:txBody>
          <a:bodyPr wrap="square" rtlCol="0">
            <a:spAutoFit/>
          </a:bodyPr>
          <a:lstStyle/>
          <a:p>
            <a:pPr algn="just"/>
            <a:r>
              <a:rPr lang="es-MX" sz="1400" dirty="0"/>
              <a:t>Las tasas asociadas a las pólizas de </a:t>
            </a:r>
            <a:r>
              <a:rPr lang="es-MX" sz="2000" b="1" dirty="0">
                <a:solidFill>
                  <a:srgbClr val="5C4738"/>
                </a:solidFill>
                <a:latin typeface="Onest"/>
              </a:rPr>
              <a:t>Automóviles, Equipo y Maquinaria y Todo Riesgo Daños Materiales </a:t>
            </a:r>
            <a:r>
              <a:rPr lang="es-MX" sz="1400" dirty="0"/>
              <a:t>seguirán vigentes hasta el </a:t>
            </a:r>
            <a:r>
              <a:rPr lang="es-MX" sz="1400" b="1" dirty="0"/>
              <a:t>31 de Marzo 2026</a:t>
            </a:r>
            <a:r>
              <a:rPr lang="es-MX" sz="1400" dirty="0"/>
              <a:t>, toda vez que el proceso licitatorio quedó desierto y la </a:t>
            </a:r>
            <a:r>
              <a:rPr lang="es-MX" sz="1400" b="1" dirty="0"/>
              <a:t>prórroga de la actual aseguradora es de 90 días.</a:t>
            </a:r>
            <a:r>
              <a:rPr lang="es-MX" sz="1200" dirty="0"/>
              <a:t> </a:t>
            </a:r>
          </a:p>
        </p:txBody>
      </p:sp>
      <p:sp>
        <p:nvSpPr>
          <p:cNvPr id="6" name="TextBox 5">
            <a:extLst>
              <a:ext uri="{FF2B5EF4-FFF2-40B4-BE49-F238E27FC236}">
                <a16:creationId xmlns:a16="http://schemas.microsoft.com/office/drawing/2014/main" id="{B5E6573C-D87F-FACE-0536-E7B2D28C9F5C}"/>
              </a:ext>
            </a:extLst>
          </p:cNvPr>
          <p:cNvSpPr txBox="1"/>
          <p:nvPr/>
        </p:nvSpPr>
        <p:spPr>
          <a:xfrm>
            <a:off x="4566302" y="2577791"/>
            <a:ext cx="5549931" cy="2215991"/>
          </a:xfrm>
          <a:prstGeom prst="rect">
            <a:avLst/>
          </a:prstGeom>
          <a:noFill/>
        </p:spPr>
        <p:txBody>
          <a:bodyPr wrap="square" rtlCol="0">
            <a:spAutoFit/>
          </a:bodyPr>
          <a:lstStyle/>
          <a:p>
            <a:pPr algn="just"/>
            <a:r>
              <a:rPr lang="es-MX" sz="2000" b="1" dirty="0">
                <a:solidFill>
                  <a:srgbClr val="5C4738"/>
                </a:solidFill>
                <a:latin typeface="Onest"/>
              </a:rPr>
              <a:t>Esta mejora representa un beneficio directo y tangible </a:t>
            </a:r>
            <a:r>
              <a:rPr lang="es-MX" sz="1400" dirty="0"/>
              <a:t>para nuestros deudores, ya que se traduce en una </a:t>
            </a:r>
            <a:r>
              <a:rPr lang="es-MX" sz="1400" b="1" dirty="0"/>
              <a:t>reducción del costo total de sus créditos</a:t>
            </a:r>
            <a:r>
              <a:rPr lang="es-MX" sz="1400" dirty="0"/>
              <a:t> y, por ende, en una </a:t>
            </a:r>
            <a:r>
              <a:rPr lang="es-MX" sz="1400" b="1" dirty="0"/>
              <a:t>cuota mensual más asequible</a:t>
            </a:r>
            <a:r>
              <a:rPr lang="es-MX" sz="1400" dirty="0"/>
              <a:t>. El beneficio principal para el Banco Agrario es el fortalecimiento de la </a:t>
            </a:r>
            <a:r>
              <a:rPr lang="es-MX" sz="1400" b="1" dirty="0"/>
              <a:t>fidelización de clientes</a:t>
            </a:r>
            <a:r>
              <a:rPr lang="es-MX" sz="1400" dirty="0"/>
              <a:t> y una </a:t>
            </a:r>
            <a:r>
              <a:rPr lang="es-MX" sz="1400" b="1" dirty="0"/>
              <a:t>mayor competitividad en el mercado</a:t>
            </a:r>
            <a:r>
              <a:rPr lang="es-MX" sz="1400" dirty="0"/>
              <a:t>, incentivando la toma de nuevos créditos al hacerlos más atractivos y accesibles. Esto, a su vez, </a:t>
            </a:r>
            <a:r>
              <a:rPr lang="es-MX" sz="1400" b="1" dirty="0"/>
              <a:t>optimiza nuestra gestión de riesgos</a:t>
            </a:r>
            <a:r>
              <a:rPr lang="es-MX" sz="1400" dirty="0"/>
              <a:t> al mantener una </a:t>
            </a:r>
            <a:r>
              <a:rPr lang="es-MX" sz="1400" b="1" dirty="0"/>
              <a:t>cartera de créditos mejor asegurada </a:t>
            </a:r>
            <a:r>
              <a:rPr lang="es-MX" sz="1400" dirty="0"/>
              <a:t>y </a:t>
            </a:r>
            <a:r>
              <a:rPr lang="es-MX" sz="1400" b="1" dirty="0"/>
              <a:t>reduce la carga financiera sobre los clientes y sus familias en caso de siniestro</a:t>
            </a:r>
            <a:r>
              <a:rPr lang="es-MX" sz="1400" dirty="0"/>
              <a:t>.</a:t>
            </a:r>
            <a:endParaRPr lang="es-MX" sz="1200" dirty="0"/>
          </a:p>
        </p:txBody>
      </p:sp>
      <p:pic>
        <p:nvPicPr>
          <p:cNvPr id="7" name="Picture 2">
            <a:extLst>
              <a:ext uri="{FF2B5EF4-FFF2-40B4-BE49-F238E27FC236}">
                <a16:creationId xmlns:a16="http://schemas.microsoft.com/office/drawing/2014/main" id="{389BDC7E-14F6-BD40-531A-0774D83E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79" r="7179"/>
          <a:stretch/>
        </p:blipFill>
        <p:spPr bwMode="auto">
          <a:xfrm>
            <a:off x="0" y="3535160"/>
            <a:ext cx="4271248" cy="3322840"/>
          </a:xfrm>
          <a:prstGeom prst="round2DiagRect">
            <a:avLst>
              <a:gd name="adj1" fmla="val 50000"/>
              <a:gd name="adj2" fmla="val 6881"/>
            </a:avLst>
          </a:prstGeom>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E2648EB9-46EB-C492-A5B4-ACB63FC4E163}"/>
              </a:ext>
            </a:extLst>
          </p:cNvPr>
          <p:cNvSpPr/>
          <p:nvPr/>
        </p:nvSpPr>
        <p:spPr>
          <a:xfrm>
            <a:off x="81092" y="992038"/>
            <a:ext cx="229629" cy="12939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Oval 8">
            <a:extLst>
              <a:ext uri="{FF2B5EF4-FFF2-40B4-BE49-F238E27FC236}">
                <a16:creationId xmlns:a16="http://schemas.microsoft.com/office/drawing/2014/main" id="{E7A59AC3-630F-350F-3FE7-E1A0C21F2C39}"/>
              </a:ext>
            </a:extLst>
          </p:cNvPr>
          <p:cNvSpPr/>
          <p:nvPr/>
        </p:nvSpPr>
        <p:spPr>
          <a:xfrm>
            <a:off x="4221691" y="2723074"/>
            <a:ext cx="229629" cy="1293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10" name="Oval 9">
            <a:extLst>
              <a:ext uri="{FF2B5EF4-FFF2-40B4-BE49-F238E27FC236}">
                <a16:creationId xmlns:a16="http://schemas.microsoft.com/office/drawing/2014/main" id="{DC75FF49-9A46-7A5D-E8E6-43097BAD79C4}"/>
              </a:ext>
            </a:extLst>
          </p:cNvPr>
          <p:cNvSpPr/>
          <p:nvPr/>
        </p:nvSpPr>
        <p:spPr>
          <a:xfrm>
            <a:off x="4271248" y="5655725"/>
            <a:ext cx="229629" cy="12939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5059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92B778-1ADD-12B1-501F-30F880007121}"/>
            </a:ext>
          </a:extLst>
        </p:cNvPr>
        <p:cNvGrpSpPr/>
        <p:nvPr/>
      </p:nvGrpSpPr>
      <p:grpSpPr>
        <a:xfrm>
          <a:off x="0" y="0"/>
          <a:ext cx="0" cy="0"/>
          <a:chOff x="0" y="0"/>
          <a:chExt cx="0" cy="0"/>
        </a:xfrm>
      </p:grpSpPr>
      <p:sp>
        <p:nvSpPr>
          <p:cNvPr id="11" name="Freeform: Shape 2">
            <a:extLst>
              <a:ext uri="{FF2B5EF4-FFF2-40B4-BE49-F238E27FC236}">
                <a16:creationId xmlns:a16="http://schemas.microsoft.com/office/drawing/2014/main" id="{A24219AD-DA1B-3F34-E3D6-325BE675AD8A}"/>
              </a:ext>
            </a:extLst>
          </p:cNvPr>
          <p:cNvSpPr/>
          <p:nvPr/>
        </p:nvSpPr>
        <p:spPr>
          <a:xfrm rot="21423916">
            <a:off x="8851198" y="-18663"/>
            <a:ext cx="3382504" cy="1386214"/>
          </a:xfrm>
          <a:custGeom>
            <a:avLst/>
            <a:gdLst>
              <a:gd name="connsiteX0" fmla="*/ 0 w 4536860"/>
              <a:gd name="connsiteY0" fmla="*/ 0 h 2947908"/>
              <a:gd name="connsiteX1" fmla="*/ 4536860 w 4536860"/>
              <a:gd name="connsiteY1" fmla="*/ 232585 h 2947908"/>
              <a:gd name="connsiteX2" fmla="*/ 4397657 w 4536860"/>
              <a:gd name="connsiteY2" fmla="*/ 2947908 h 2947908"/>
              <a:gd name="connsiteX3" fmla="*/ 622868 w 4536860"/>
              <a:gd name="connsiteY3" fmla="*/ 2947908 h 2947908"/>
              <a:gd name="connsiteX4" fmla="*/ 0 w 4536860"/>
              <a:gd name="connsiteY4" fmla="*/ 2325040 h 294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860" h="2947908">
                <a:moveTo>
                  <a:pt x="0" y="0"/>
                </a:moveTo>
                <a:lnTo>
                  <a:pt x="4536860" y="232585"/>
                </a:lnTo>
                <a:lnTo>
                  <a:pt x="4397657" y="2947908"/>
                </a:lnTo>
                <a:lnTo>
                  <a:pt x="622868" y="2947908"/>
                </a:lnTo>
                <a:cubicBezTo>
                  <a:pt x="278868" y="2947908"/>
                  <a:pt x="0" y="2669040"/>
                  <a:pt x="0" y="2325040"/>
                </a:cubicBezTo>
                <a:close/>
              </a:path>
            </a:pathLst>
          </a:custGeom>
          <a:solidFill>
            <a:srgbClr val="FFBD2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5" name="TextBox 4">
            <a:extLst>
              <a:ext uri="{FF2B5EF4-FFF2-40B4-BE49-F238E27FC236}">
                <a16:creationId xmlns:a16="http://schemas.microsoft.com/office/drawing/2014/main" id="{2DFF1B4C-87DC-86DA-C247-4C488C37B07A}"/>
              </a:ext>
            </a:extLst>
          </p:cNvPr>
          <p:cNvSpPr txBox="1"/>
          <p:nvPr/>
        </p:nvSpPr>
        <p:spPr>
          <a:xfrm>
            <a:off x="81091" y="87616"/>
            <a:ext cx="11883747" cy="1077218"/>
          </a:xfrm>
          <a:prstGeom prst="rect">
            <a:avLst/>
          </a:prstGeom>
          <a:noFill/>
        </p:spPr>
        <p:txBody>
          <a:bodyPr wrap="square" rtlCol="0">
            <a:spAutoFit/>
          </a:bodyPr>
          <a:lstStyle/>
          <a:p>
            <a:pPr lvl="0">
              <a:defRPr/>
            </a:pPr>
            <a:r>
              <a:rPr lang="es-CO" sz="3600" b="1" dirty="0">
                <a:solidFill>
                  <a:srgbClr val="5C4738"/>
                </a:solidFill>
                <a:latin typeface="sen"/>
              </a:rPr>
              <a:t>Tasas </a:t>
            </a:r>
          </a:p>
          <a:p>
            <a:pPr lvl="0">
              <a:defRPr/>
            </a:pPr>
            <a:r>
              <a:rPr lang="es-MX" sz="2800" b="1" dirty="0">
                <a:solidFill>
                  <a:srgbClr val="5C4738"/>
                </a:solidFill>
              </a:rPr>
              <a:t>Automóviles, Equipo y Maquinaria y Todo Riesgo Daños Materiales </a:t>
            </a:r>
            <a:endParaRPr kumimoji="0" lang="es-CO" sz="2800" b="1" i="0" u="none" strike="noStrike" kern="1200" cap="none" spc="0" normalizeH="0" baseline="0" noProof="0" dirty="0">
              <a:ln>
                <a:noFill/>
              </a:ln>
              <a:solidFill>
                <a:srgbClr val="5C4738"/>
              </a:solidFill>
              <a:effectLst/>
              <a:uLnTx/>
              <a:uFillTx/>
              <a:latin typeface="sen"/>
              <a:ea typeface="+mn-ea"/>
              <a:cs typeface="+mn-cs"/>
            </a:endParaRPr>
          </a:p>
        </p:txBody>
      </p:sp>
      <p:pic>
        <p:nvPicPr>
          <p:cNvPr id="12" name="Picture 11">
            <a:extLst>
              <a:ext uri="{FF2B5EF4-FFF2-40B4-BE49-F238E27FC236}">
                <a16:creationId xmlns:a16="http://schemas.microsoft.com/office/drawing/2014/main" id="{C4C1F8D8-6F41-1707-6F09-174065A4BFA1}"/>
              </a:ext>
            </a:extLst>
          </p:cNvPr>
          <p:cNvPicPr>
            <a:picLocks noChangeAspect="1"/>
          </p:cNvPicPr>
          <p:nvPr/>
        </p:nvPicPr>
        <p:blipFill>
          <a:blip r:embed="rId2"/>
          <a:srcRect t="1865"/>
          <a:stretch>
            <a:fillRect/>
          </a:stretch>
        </p:blipFill>
        <p:spPr>
          <a:xfrm>
            <a:off x="1511464" y="3107500"/>
            <a:ext cx="8582248" cy="1816191"/>
          </a:xfrm>
          <a:prstGeom prst="rect">
            <a:avLst/>
          </a:prstGeom>
        </p:spPr>
      </p:pic>
      <p:pic>
        <p:nvPicPr>
          <p:cNvPr id="14" name="Picture 13">
            <a:extLst>
              <a:ext uri="{FF2B5EF4-FFF2-40B4-BE49-F238E27FC236}">
                <a16:creationId xmlns:a16="http://schemas.microsoft.com/office/drawing/2014/main" id="{D3A8606B-5A45-91D2-3C00-9538D5F34A6C}"/>
              </a:ext>
            </a:extLst>
          </p:cNvPr>
          <p:cNvPicPr>
            <a:picLocks noChangeAspect="1"/>
          </p:cNvPicPr>
          <p:nvPr/>
        </p:nvPicPr>
        <p:blipFill>
          <a:blip r:embed="rId3"/>
          <a:stretch>
            <a:fillRect/>
          </a:stretch>
        </p:blipFill>
        <p:spPr>
          <a:xfrm>
            <a:off x="4425352" y="1593515"/>
            <a:ext cx="2328394" cy="1332009"/>
          </a:xfrm>
          <a:prstGeom prst="rect">
            <a:avLst/>
          </a:prstGeom>
        </p:spPr>
      </p:pic>
    </p:spTree>
    <p:extLst>
      <p:ext uri="{BB962C8B-B14F-4D97-AF65-F5344CB8AC3E}">
        <p14:creationId xmlns:p14="http://schemas.microsoft.com/office/powerpoint/2010/main" val="361716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AF9A8B83-DB8E-3347-F555-384A44C1E79B}"/>
            </a:ext>
          </a:extLst>
        </p:cNvPr>
        <p:cNvGrpSpPr/>
        <p:nvPr/>
      </p:nvGrpSpPr>
      <p:grpSpPr>
        <a:xfrm>
          <a:off x="0" y="0"/>
          <a:ext cx="0" cy="0"/>
          <a:chOff x="0" y="0"/>
          <a:chExt cx="0" cy="0"/>
        </a:xfrm>
      </p:grpSpPr>
      <p:sp>
        <p:nvSpPr>
          <p:cNvPr id="30" name="Oval 15">
            <a:extLst>
              <a:ext uri="{FF2B5EF4-FFF2-40B4-BE49-F238E27FC236}">
                <a16:creationId xmlns:a16="http://schemas.microsoft.com/office/drawing/2014/main" id="{4C36BFD6-B602-30E5-836E-8D0DD16AA091}"/>
              </a:ext>
            </a:extLst>
          </p:cNvPr>
          <p:cNvSpPr/>
          <p:nvPr/>
        </p:nvSpPr>
        <p:spPr>
          <a:xfrm>
            <a:off x="9278949" y="-387350"/>
            <a:ext cx="3014650" cy="1242285"/>
          </a:xfrm>
          <a:custGeom>
            <a:avLst/>
            <a:gdLst>
              <a:gd name="connsiteX0" fmla="*/ 0 w 3984356"/>
              <a:gd name="connsiteY0" fmla="*/ 1992178 h 3984356"/>
              <a:gd name="connsiteX1" fmla="*/ 1992178 w 3984356"/>
              <a:gd name="connsiteY1" fmla="*/ 0 h 3984356"/>
              <a:gd name="connsiteX2" fmla="*/ 3984356 w 3984356"/>
              <a:gd name="connsiteY2" fmla="*/ 1992178 h 3984356"/>
              <a:gd name="connsiteX3" fmla="*/ 1992178 w 3984356"/>
              <a:gd name="connsiteY3" fmla="*/ 3984356 h 3984356"/>
              <a:gd name="connsiteX4" fmla="*/ 0 w 3984356"/>
              <a:gd name="connsiteY4" fmla="*/ 1992178 h 3984356"/>
              <a:gd name="connsiteX0" fmla="*/ 33 w 3984389"/>
              <a:gd name="connsiteY0" fmla="*/ 746227 h 2738405"/>
              <a:gd name="connsiteX1" fmla="*/ 2030311 w 3984389"/>
              <a:gd name="connsiteY1" fmla="*/ 87549 h 2738405"/>
              <a:gd name="connsiteX2" fmla="*/ 3984389 w 3984389"/>
              <a:gd name="connsiteY2" fmla="*/ 746227 h 2738405"/>
              <a:gd name="connsiteX3" fmla="*/ 1992211 w 3984389"/>
              <a:gd name="connsiteY3" fmla="*/ 2738405 h 2738405"/>
              <a:gd name="connsiteX4" fmla="*/ 33 w 3984389"/>
              <a:gd name="connsiteY4" fmla="*/ 746227 h 2738405"/>
              <a:gd name="connsiteX0" fmla="*/ 132 w 3984488"/>
              <a:gd name="connsiteY0" fmla="*/ 621549 h 2613727"/>
              <a:gd name="connsiteX1" fmla="*/ 2068510 w 3984488"/>
              <a:gd name="connsiteY1" fmla="*/ 216871 h 2613727"/>
              <a:gd name="connsiteX2" fmla="*/ 3984488 w 3984488"/>
              <a:gd name="connsiteY2" fmla="*/ 621549 h 2613727"/>
              <a:gd name="connsiteX3" fmla="*/ 1992310 w 3984488"/>
              <a:gd name="connsiteY3" fmla="*/ 2613727 h 2613727"/>
              <a:gd name="connsiteX4" fmla="*/ 132 w 3984488"/>
              <a:gd name="connsiteY4" fmla="*/ 621549 h 26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88" h="2613727">
                <a:moveTo>
                  <a:pt x="132" y="621549"/>
                </a:moveTo>
                <a:cubicBezTo>
                  <a:pt x="12832" y="222073"/>
                  <a:pt x="968260" y="216871"/>
                  <a:pt x="2068510" y="216871"/>
                </a:cubicBezTo>
                <a:cubicBezTo>
                  <a:pt x="3168760" y="216871"/>
                  <a:pt x="3984488" y="-478701"/>
                  <a:pt x="3984488" y="621549"/>
                </a:cubicBezTo>
                <a:cubicBezTo>
                  <a:pt x="3984488" y="1721799"/>
                  <a:pt x="3092560" y="2613727"/>
                  <a:pt x="1992310" y="2613727"/>
                </a:cubicBezTo>
                <a:cubicBezTo>
                  <a:pt x="892060" y="2613727"/>
                  <a:pt x="-12568" y="1021025"/>
                  <a:pt x="132" y="621549"/>
                </a:cubicBezTo>
                <a:close/>
              </a:path>
            </a:pathLst>
          </a:custGeom>
          <a:solidFill>
            <a:srgbClr val="3F94A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pic>
        <p:nvPicPr>
          <p:cNvPr id="22" name="Gráfico 21">
            <a:extLst>
              <a:ext uri="{FF2B5EF4-FFF2-40B4-BE49-F238E27FC236}">
                <a16:creationId xmlns:a16="http://schemas.microsoft.com/office/drawing/2014/main" id="{B4BD06E2-D0A9-DA8C-2487-1DDA45283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7618" y="106212"/>
            <a:ext cx="1399495" cy="384475"/>
          </a:xfrm>
          <a:prstGeom prst="rect">
            <a:avLst/>
          </a:prstGeom>
        </p:spPr>
      </p:pic>
      <p:sp>
        <p:nvSpPr>
          <p:cNvPr id="3" name="TextBox 2">
            <a:extLst>
              <a:ext uri="{FF2B5EF4-FFF2-40B4-BE49-F238E27FC236}">
                <a16:creationId xmlns:a16="http://schemas.microsoft.com/office/drawing/2014/main" id="{073EA165-A8C3-6B5B-BED6-534231B49052}"/>
              </a:ext>
            </a:extLst>
          </p:cNvPr>
          <p:cNvSpPr txBox="1"/>
          <p:nvPr/>
        </p:nvSpPr>
        <p:spPr>
          <a:xfrm>
            <a:off x="81091" y="87616"/>
            <a:ext cx="119687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5C4738"/>
                </a:solidFill>
                <a:effectLst/>
                <a:uLnTx/>
                <a:uFillTx/>
                <a:latin typeface="sen"/>
                <a:ea typeface="+mn-ea"/>
                <a:cs typeface="+mn-cs"/>
              </a:rPr>
              <a:t>Ejercicio Práctico Resultado Invitación Pública Seguros Deudores</a:t>
            </a:r>
          </a:p>
        </p:txBody>
      </p:sp>
      <p:sp>
        <p:nvSpPr>
          <p:cNvPr id="7" name="TextBox 101">
            <a:extLst>
              <a:ext uri="{FF2B5EF4-FFF2-40B4-BE49-F238E27FC236}">
                <a16:creationId xmlns:a16="http://schemas.microsoft.com/office/drawing/2014/main" id="{AA11426E-51FA-8455-8142-946F49887A55}"/>
              </a:ext>
            </a:extLst>
          </p:cNvPr>
          <p:cNvSpPr txBox="1"/>
          <p:nvPr/>
        </p:nvSpPr>
        <p:spPr>
          <a:xfrm>
            <a:off x="81091" y="685738"/>
            <a:ext cx="6592681"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2800" b="0" i="0" u="sng" strike="noStrike" kern="1200" cap="none" spc="0" normalizeH="0" baseline="0" noProof="0" dirty="0">
                <a:ln>
                  <a:noFill/>
                </a:ln>
                <a:solidFill>
                  <a:srgbClr val="5E4738"/>
                </a:solidFill>
                <a:effectLst/>
                <a:uLnTx/>
                <a:uFillTx/>
                <a:latin typeface="Monserrat bold"/>
                <a:ea typeface="Noto Sans" panose="020B0502040504020204" pitchFamily="34"/>
                <a:cs typeface="Noto Sans" panose="020B0502040504020204" pitchFamily="34"/>
              </a:rPr>
              <a:t>Créditos Asociados a Garantía Hipotecaria</a:t>
            </a:r>
          </a:p>
        </p:txBody>
      </p:sp>
      <p:sp>
        <p:nvSpPr>
          <p:cNvPr id="15" name="TextBox 14">
            <a:extLst>
              <a:ext uri="{FF2B5EF4-FFF2-40B4-BE49-F238E27FC236}">
                <a16:creationId xmlns:a16="http://schemas.microsoft.com/office/drawing/2014/main" id="{F2BF859E-9230-406C-669D-00E1CD899A0A}"/>
              </a:ext>
            </a:extLst>
          </p:cNvPr>
          <p:cNvSpPr txBox="1"/>
          <p:nvPr/>
        </p:nvSpPr>
        <p:spPr>
          <a:xfrm>
            <a:off x="288038" y="2406040"/>
            <a:ext cx="3480669" cy="938719"/>
          </a:xfrm>
          <a:prstGeom prst="rect">
            <a:avLst/>
          </a:prstGeom>
          <a:noFill/>
        </p:spPr>
        <p:txBody>
          <a:bodyPr wrap="square">
            <a:spAutoFit/>
          </a:bodyPr>
          <a:lstStyle/>
          <a:p>
            <a:r>
              <a:rPr lang="es-MX" sz="1100" b="1" dirty="0">
                <a:solidFill>
                  <a:srgbClr val="5C4738"/>
                </a:solidFill>
              </a:rPr>
              <a:t>Vida:</a:t>
            </a:r>
            <a:endParaRPr lang="es-MX" sz="1100" dirty="0">
              <a:solidFill>
                <a:srgbClr val="5C4738"/>
              </a:solidFill>
            </a:endParaRPr>
          </a:p>
          <a:p>
            <a:r>
              <a:rPr lang="es-MX" sz="1100" dirty="0">
                <a:solidFill>
                  <a:srgbClr val="5C4738"/>
                </a:solidFill>
              </a:rPr>
              <a:t>·   Compañía de Seguros: </a:t>
            </a:r>
            <a:r>
              <a:rPr lang="es-MX" sz="1100" b="1" dirty="0">
                <a:solidFill>
                  <a:srgbClr val="5C4738"/>
                </a:solidFill>
              </a:rPr>
              <a:t>HDI Seguros</a:t>
            </a:r>
          </a:p>
          <a:p>
            <a:r>
              <a:rPr lang="es-MX" sz="1100" dirty="0">
                <a:solidFill>
                  <a:srgbClr val="5C4738"/>
                </a:solidFill>
              </a:rPr>
              <a:t>·   </a:t>
            </a:r>
            <a:r>
              <a:rPr lang="es-MX" sz="1100" b="1" dirty="0">
                <a:solidFill>
                  <a:srgbClr val="5C4738"/>
                </a:solidFill>
              </a:rPr>
              <a:t>Tasa Aplicable a partir 01 Ene 2026: Sin Iva 0.05594%</a:t>
            </a:r>
          </a:p>
          <a:p>
            <a:r>
              <a:rPr lang="es-MX" sz="1100" dirty="0">
                <a:solidFill>
                  <a:srgbClr val="5C4738"/>
                </a:solidFill>
              </a:rPr>
              <a:t>·   Reducción frente a tasa actual: 37%</a:t>
            </a:r>
          </a:p>
          <a:p>
            <a:r>
              <a:rPr lang="es-MX" sz="1100" dirty="0">
                <a:solidFill>
                  <a:srgbClr val="5C4738"/>
                </a:solidFill>
              </a:rPr>
              <a:t>·   Tasa Vigente hasta 31 Dic 2025: 0.089%</a:t>
            </a:r>
          </a:p>
        </p:txBody>
      </p:sp>
      <p:sp>
        <p:nvSpPr>
          <p:cNvPr id="17" name="TextBox 16">
            <a:extLst>
              <a:ext uri="{FF2B5EF4-FFF2-40B4-BE49-F238E27FC236}">
                <a16:creationId xmlns:a16="http://schemas.microsoft.com/office/drawing/2014/main" id="{A0F23536-AEE9-AB13-48C5-E428BBE841CE}"/>
              </a:ext>
            </a:extLst>
          </p:cNvPr>
          <p:cNvSpPr txBox="1"/>
          <p:nvPr/>
        </p:nvSpPr>
        <p:spPr>
          <a:xfrm>
            <a:off x="288038" y="5159062"/>
            <a:ext cx="3603653" cy="938719"/>
          </a:xfrm>
          <a:prstGeom prst="rect">
            <a:avLst/>
          </a:prstGeom>
          <a:noFill/>
        </p:spPr>
        <p:txBody>
          <a:bodyPr wrap="square">
            <a:spAutoFit/>
          </a:bodyPr>
          <a:lstStyle/>
          <a:p>
            <a:r>
              <a:rPr lang="es-MX" sz="1100" b="1" dirty="0">
                <a:solidFill>
                  <a:srgbClr val="008000"/>
                </a:solidFill>
              </a:rPr>
              <a:t>Incendio y Terremoto:</a:t>
            </a:r>
            <a:endParaRPr lang="es-MX" sz="1100" dirty="0">
              <a:solidFill>
                <a:srgbClr val="008000"/>
              </a:solidFill>
            </a:endParaRPr>
          </a:p>
          <a:p>
            <a:r>
              <a:rPr lang="es-MX" sz="1100" dirty="0">
                <a:solidFill>
                  <a:srgbClr val="008000"/>
                </a:solidFill>
              </a:rPr>
              <a:t>·   Compañía de Seguros: </a:t>
            </a:r>
            <a:r>
              <a:rPr lang="es-MX" sz="1100" b="1" dirty="0">
                <a:solidFill>
                  <a:srgbClr val="008000"/>
                </a:solidFill>
              </a:rPr>
              <a:t>Colmena</a:t>
            </a:r>
          </a:p>
          <a:p>
            <a:r>
              <a:rPr lang="es-MX" sz="1100" dirty="0">
                <a:solidFill>
                  <a:srgbClr val="008000"/>
                </a:solidFill>
              </a:rPr>
              <a:t>·   </a:t>
            </a:r>
            <a:r>
              <a:rPr lang="es-MX" sz="1100" b="1" dirty="0">
                <a:solidFill>
                  <a:srgbClr val="008000"/>
                </a:solidFill>
              </a:rPr>
              <a:t>Tasa Aplicable a partir 01 Ene 2026: Con Iva 0.01180%</a:t>
            </a:r>
          </a:p>
          <a:p>
            <a:r>
              <a:rPr lang="es-MX" sz="1100" dirty="0">
                <a:solidFill>
                  <a:srgbClr val="008000"/>
                </a:solidFill>
              </a:rPr>
              <a:t>·   Reducción frente a tasa actual: 47%</a:t>
            </a:r>
          </a:p>
          <a:p>
            <a:r>
              <a:rPr lang="es-MX" sz="1100" dirty="0">
                <a:solidFill>
                  <a:srgbClr val="008000"/>
                </a:solidFill>
              </a:rPr>
              <a:t>·   Tasa Vigente hasta 31 Dic 2025: 0,02223%</a:t>
            </a:r>
          </a:p>
        </p:txBody>
      </p:sp>
      <p:pic>
        <p:nvPicPr>
          <p:cNvPr id="23" name="Imagen 4096">
            <a:extLst>
              <a:ext uri="{FF2B5EF4-FFF2-40B4-BE49-F238E27FC236}">
                <a16:creationId xmlns:a16="http://schemas.microsoft.com/office/drawing/2014/main" id="{F2EBB10D-1099-FBBE-F62B-1EA159D779EF}"/>
              </a:ext>
            </a:extLst>
          </p:cNvPr>
          <p:cNvPicPr>
            <a:picLocks noChangeAspect="1"/>
          </p:cNvPicPr>
          <p:nvPr/>
        </p:nvPicPr>
        <p:blipFill>
          <a:blip r:embed="rId5"/>
          <a:stretch>
            <a:fillRect/>
          </a:stretch>
        </p:blipFill>
        <p:spPr>
          <a:xfrm>
            <a:off x="785083" y="1511127"/>
            <a:ext cx="1862137" cy="658251"/>
          </a:xfrm>
          <a:prstGeom prst="rect">
            <a:avLst/>
          </a:prstGeom>
        </p:spPr>
      </p:pic>
      <p:pic>
        <p:nvPicPr>
          <p:cNvPr id="24" name="Imagen 4095">
            <a:extLst>
              <a:ext uri="{FF2B5EF4-FFF2-40B4-BE49-F238E27FC236}">
                <a16:creationId xmlns:a16="http://schemas.microsoft.com/office/drawing/2014/main" id="{96C3D387-A591-ABC1-9EB9-44219F708F4D}"/>
              </a:ext>
            </a:extLst>
          </p:cNvPr>
          <p:cNvPicPr>
            <a:picLocks noChangeAspect="1"/>
          </p:cNvPicPr>
          <p:nvPr/>
        </p:nvPicPr>
        <p:blipFill>
          <a:blip r:embed="rId6"/>
          <a:srcRect t="33283" b="31334"/>
          <a:stretch/>
        </p:blipFill>
        <p:spPr>
          <a:xfrm>
            <a:off x="785083" y="4245746"/>
            <a:ext cx="1862137" cy="658897"/>
          </a:xfrm>
          <a:prstGeom prst="rect">
            <a:avLst/>
          </a:prstGeom>
        </p:spPr>
      </p:pic>
      <p:pic>
        <p:nvPicPr>
          <p:cNvPr id="27" name="Picture 26">
            <a:extLst>
              <a:ext uri="{FF2B5EF4-FFF2-40B4-BE49-F238E27FC236}">
                <a16:creationId xmlns:a16="http://schemas.microsoft.com/office/drawing/2014/main" id="{01695548-278E-7770-15DA-C5C231201162}"/>
              </a:ext>
            </a:extLst>
          </p:cNvPr>
          <p:cNvPicPr>
            <a:picLocks noChangeAspect="1"/>
          </p:cNvPicPr>
          <p:nvPr/>
        </p:nvPicPr>
        <p:blipFill>
          <a:blip r:embed="rId7"/>
          <a:stretch>
            <a:fillRect/>
          </a:stretch>
        </p:blipFill>
        <p:spPr>
          <a:xfrm>
            <a:off x="4170845" y="1511128"/>
            <a:ext cx="7636456" cy="1917872"/>
          </a:xfrm>
          <a:prstGeom prst="rect">
            <a:avLst/>
          </a:prstGeom>
        </p:spPr>
      </p:pic>
      <p:pic>
        <p:nvPicPr>
          <p:cNvPr id="29" name="Picture 28">
            <a:extLst>
              <a:ext uri="{FF2B5EF4-FFF2-40B4-BE49-F238E27FC236}">
                <a16:creationId xmlns:a16="http://schemas.microsoft.com/office/drawing/2014/main" id="{3395ADE4-2985-130C-2729-5CEEF7E7640B}"/>
              </a:ext>
            </a:extLst>
          </p:cNvPr>
          <p:cNvPicPr>
            <a:picLocks noChangeAspect="1"/>
          </p:cNvPicPr>
          <p:nvPr/>
        </p:nvPicPr>
        <p:blipFill>
          <a:blip r:embed="rId8"/>
          <a:stretch>
            <a:fillRect/>
          </a:stretch>
        </p:blipFill>
        <p:spPr>
          <a:xfrm>
            <a:off x="4170845" y="4245053"/>
            <a:ext cx="7636456" cy="2006703"/>
          </a:xfrm>
          <a:prstGeom prst="rect">
            <a:avLst/>
          </a:prstGeom>
        </p:spPr>
      </p:pic>
      <p:sp>
        <p:nvSpPr>
          <p:cNvPr id="31" name="Graphic 8">
            <a:extLst>
              <a:ext uri="{FF2B5EF4-FFF2-40B4-BE49-F238E27FC236}">
                <a16:creationId xmlns:a16="http://schemas.microsoft.com/office/drawing/2014/main" id="{3E0DA6E5-1B82-008C-574D-53CCC2DB2C8D}"/>
              </a:ext>
            </a:extLst>
          </p:cNvPr>
          <p:cNvSpPr/>
          <p:nvPr/>
        </p:nvSpPr>
        <p:spPr>
          <a:xfrm>
            <a:off x="7126132" y="2982896"/>
            <a:ext cx="739484" cy="244571"/>
          </a:xfrm>
          <a:custGeom>
            <a:avLst/>
            <a:gdLst>
              <a:gd name="connsiteX0" fmla="*/ 810719 w 1824620"/>
              <a:gd name="connsiteY0" fmla="*/ 696550 h 741820"/>
              <a:gd name="connsiteX1" fmla="*/ 1445084 w 1824620"/>
              <a:gd name="connsiteY1" fmla="*/ 623207 h 741820"/>
              <a:gd name="connsiteX2" fmla="*/ 1640347 w 1824620"/>
              <a:gd name="connsiteY2" fmla="*/ 556532 h 741820"/>
              <a:gd name="connsiteX3" fmla="*/ 1720357 w 1824620"/>
              <a:gd name="connsiteY3" fmla="*/ 507002 h 741820"/>
              <a:gd name="connsiteX4" fmla="*/ 1765124 w 1824620"/>
              <a:gd name="connsiteY4" fmla="*/ 453662 h 741820"/>
              <a:gd name="connsiteX5" fmla="*/ 1743217 w 1824620"/>
              <a:gd name="connsiteY5" fmla="*/ 322217 h 741820"/>
              <a:gd name="connsiteX6" fmla="*/ 1661302 w 1824620"/>
              <a:gd name="connsiteY6" fmla="*/ 269830 h 741820"/>
              <a:gd name="connsiteX7" fmla="*/ 1397459 w 1824620"/>
              <a:gd name="connsiteY7" fmla="*/ 178390 h 741820"/>
              <a:gd name="connsiteX8" fmla="*/ 1167907 w 1824620"/>
              <a:gd name="connsiteY8" fmla="*/ 147910 h 741820"/>
              <a:gd name="connsiteX9" fmla="*/ 1141237 w 1824620"/>
              <a:gd name="connsiteY9" fmla="*/ 144100 h 741820"/>
              <a:gd name="connsiteX10" fmla="*/ 1126949 w 1824620"/>
              <a:gd name="connsiteY10" fmla="*/ 126955 h 741820"/>
              <a:gd name="connsiteX11" fmla="*/ 1142189 w 1824620"/>
              <a:gd name="connsiteY11" fmla="*/ 107905 h 741820"/>
              <a:gd name="connsiteX12" fmla="*/ 1166002 w 1824620"/>
              <a:gd name="connsiteY12" fmla="*/ 106000 h 741820"/>
              <a:gd name="connsiteX13" fmla="*/ 1529857 w 1824620"/>
              <a:gd name="connsiteY13" fmla="*/ 170770 h 741820"/>
              <a:gd name="connsiteX14" fmla="*/ 1698449 w 1824620"/>
              <a:gd name="connsiteY14" fmla="*/ 240302 h 741820"/>
              <a:gd name="connsiteX15" fmla="*/ 1777507 w 1824620"/>
              <a:gd name="connsiteY15" fmla="*/ 295547 h 741820"/>
              <a:gd name="connsiteX16" fmla="*/ 1808939 w 1824620"/>
              <a:gd name="connsiteY16" fmla="*/ 466045 h 741820"/>
              <a:gd name="connsiteX17" fmla="*/ 1745122 w 1824620"/>
              <a:gd name="connsiteY17" fmla="*/ 546055 h 741820"/>
              <a:gd name="connsiteX18" fmla="*/ 1584149 w 1824620"/>
              <a:gd name="connsiteY18" fmla="*/ 629875 h 741820"/>
              <a:gd name="connsiteX19" fmla="*/ 1240297 w 1824620"/>
              <a:gd name="connsiteY19" fmla="*/ 707980 h 741820"/>
              <a:gd name="connsiteX20" fmla="*/ 821197 w 1824620"/>
              <a:gd name="connsiteY20" fmla="*/ 741317 h 741820"/>
              <a:gd name="connsiteX21" fmla="*/ 322087 w 1824620"/>
              <a:gd name="connsiteY21" fmla="*/ 696550 h 741820"/>
              <a:gd name="connsiteX22" fmla="*/ 135397 w 1824620"/>
              <a:gd name="connsiteY22" fmla="*/ 624160 h 741820"/>
              <a:gd name="connsiteX23" fmla="*/ 36337 w 1824620"/>
              <a:gd name="connsiteY23" fmla="*/ 539387 h 741820"/>
              <a:gd name="connsiteX24" fmla="*/ 21097 w 1824620"/>
              <a:gd name="connsiteY24" fmla="*/ 355555 h 741820"/>
              <a:gd name="connsiteX25" fmla="*/ 94439 w 1824620"/>
              <a:gd name="connsiteY25" fmla="*/ 263162 h 741820"/>
              <a:gd name="connsiteX26" fmla="*/ 361139 w 1824620"/>
              <a:gd name="connsiteY26" fmla="*/ 106952 h 741820"/>
              <a:gd name="connsiteX27" fmla="*/ 754522 w 1824620"/>
              <a:gd name="connsiteY27" fmla="*/ 14560 h 741820"/>
              <a:gd name="connsiteX28" fmla="*/ 1271729 w 1824620"/>
              <a:gd name="connsiteY28" fmla="*/ 15512 h 741820"/>
              <a:gd name="connsiteX29" fmla="*/ 1707974 w 1824620"/>
              <a:gd name="connsiteY29" fmla="*/ 112667 h 741820"/>
              <a:gd name="connsiteX30" fmla="*/ 1760362 w 1824620"/>
              <a:gd name="connsiteY30" fmla="*/ 136480 h 741820"/>
              <a:gd name="connsiteX31" fmla="*/ 1775602 w 1824620"/>
              <a:gd name="connsiteY31" fmla="*/ 165055 h 741820"/>
              <a:gd name="connsiteX32" fmla="*/ 1744169 w 1824620"/>
              <a:gd name="connsiteY32" fmla="*/ 171722 h 741820"/>
              <a:gd name="connsiteX33" fmla="*/ 1466992 w 1824620"/>
              <a:gd name="connsiteY33" fmla="*/ 91712 h 741820"/>
              <a:gd name="connsiteX34" fmla="*/ 1131712 w 1824620"/>
              <a:gd name="connsiteY34" fmla="*/ 48850 h 741820"/>
              <a:gd name="connsiteX35" fmla="*/ 539257 w 1824620"/>
              <a:gd name="connsiteY35" fmla="*/ 99332 h 741820"/>
              <a:gd name="connsiteX36" fmla="*/ 239219 w 1824620"/>
              <a:gd name="connsiteY36" fmla="*/ 214585 h 741820"/>
              <a:gd name="connsiteX37" fmla="*/ 105869 w 1824620"/>
              <a:gd name="connsiteY37" fmla="*/ 315550 h 741820"/>
              <a:gd name="connsiteX38" fmla="*/ 66817 w 1824620"/>
              <a:gd name="connsiteY38" fmla="*/ 366032 h 741820"/>
              <a:gd name="connsiteX39" fmla="*/ 83962 w 1824620"/>
              <a:gd name="connsiteY39" fmla="*/ 525100 h 741820"/>
              <a:gd name="connsiteX40" fmla="*/ 163019 w 1824620"/>
              <a:gd name="connsiteY40" fmla="*/ 587012 h 741820"/>
              <a:gd name="connsiteX41" fmla="*/ 368759 w 1824620"/>
              <a:gd name="connsiteY41" fmla="*/ 660355 h 741820"/>
              <a:gd name="connsiteX42" fmla="*/ 810719 w 1824620"/>
              <a:gd name="connsiteY42" fmla="*/ 696550 h 74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4620" h="741820">
                <a:moveTo>
                  <a:pt x="810719" y="696550"/>
                </a:moveTo>
                <a:cubicBezTo>
                  <a:pt x="1008839" y="691787"/>
                  <a:pt x="1228867" y="674642"/>
                  <a:pt x="1445084" y="623207"/>
                </a:cubicBezTo>
                <a:cubicBezTo>
                  <a:pt x="1512712" y="607015"/>
                  <a:pt x="1578434" y="587965"/>
                  <a:pt x="1640347" y="556532"/>
                </a:cubicBezTo>
                <a:cubicBezTo>
                  <a:pt x="1667969" y="542245"/>
                  <a:pt x="1695592" y="526052"/>
                  <a:pt x="1720357" y="507002"/>
                </a:cubicBezTo>
                <a:cubicBezTo>
                  <a:pt x="1738454" y="492715"/>
                  <a:pt x="1753694" y="473665"/>
                  <a:pt x="1765124" y="453662"/>
                </a:cubicBezTo>
                <a:cubicBezTo>
                  <a:pt x="1792747" y="406037"/>
                  <a:pt x="1785127" y="357460"/>
                  <a:pt x="1743217" y="322217"/>
                </a:cubicBezTo>
                <a:cubicBezTo>
                  <a:pt x="1718452" y="301262"/>
                  <a:pt x="1690829" y="284117"/>
                  <a:pt x="1661302" y="269830"/>
                </a:cubicBezTo>
                <a:cubicBezTo>
                  <a:pt x="1577482" y="227920"/>
                  <a:pt x="1487947" y="200297"/>
                  <a:pt x="1397459" y="178390"/>
                </a:cubicBezTo>
                <a:cubicBezTo>
                  <a:pt x="1322212" y="160292"/>
                  <a:pt x="1245059" y="152672"/>
                  <a:pt x="1167907" y="147910"/>
                </a:cubicBezTo>
                <a:cubicBezTo>
                  <a:pt x="1158382" y="146957"/>
                  <a:pt x="1148857" y="147910"/>
                  <a:pt x="1141237" y="144100"/>
                </a:cubicBezTo>
                <a:cubicBezTo>
                  <a:pt x="1134569" y="141242"/>
                  <a:pt x="1126949" y="132670"/>
                  <a:pt x="1126949" y="126955"/>
                </a:cubicBezTo>
                <a:cubicBezTo>
                  <a:pt x="1127902" y="119335"/>
                  <a:pt x="1135522" y="111715"/>
                  <a:pt x="1142189" y="107905"/>
                </a:cubicBezTo>
                <a:cubicBezTo>
                  <a:pt x="1148857" y="104095"/>
                  <a:pt x="1158382" y="106000"/>
                  <a:pt x="1166002" y="106000"/>
                </a:cubicBezTo>
                <a:cubicBezTo>
                  <a:pt x="1291732" y="105047"/>
                  <a:pt x="1412699" y="129812"/>
                  <a:pt x="1529857" y="170770"/>
                </a:cubicBezTo>
                <a:cubicBezTo>
                  <a:pt x="1587007" y="190772"/>
                  <a:pt x="1643204" y="214585"/>
                  <a:pt x="1698449" y="240302"/>
                </a:cubicBezTo>
                <a:cubicBezTo>
                  <a:pt x="1727024" y="253637"/>
                  <a:pt x="1754647" y="273640"/>
                  <a:pt x="1777507" y="295547"/>
                </a:cubicBezTo>
                <a:cubicBezTo>
                  <a:pt x="1827037" y="342220"/>
                  <a:pt x="1837514" y="404132"/>
                  <a:pt x="1808939" y="466045"/>
                </a:cubicBezTo>
                <a:cubicBezTo>
                  <a:pt x="1794652" y="498430"/>
                  <a:pt x="1771792" y="524147"/>
                  <a:pt x="1745122" y="546055"/>
                </a:cubicBezTo>
                <a:cubicBezTo>
                  <a:pt x="1696544" y="585107"/>
                  <a:pt x="1641299" y="609872"/>
                  <a:pt x="1584149" y="629875"/>
                </a:cubicBezTo>
                <a:cubicBezTo>
                  <a:pt x="1472707" y="668927"/>
                  <a:pt x="1357454" y="691787"/>
                  <a:pt x="1240297" y="707980"/>
                </a:cubicBezTo>
                <a:cubicBezTo>
                  <a:pt x="1101232" y="727982"/>
                  <a:pt x="962167" y="738460"/>
                  <a:pt x="821197" y="741317"/>
                </a:cubicBezTo>
                <a:cubicBezTo>
                  <a:pt x="653557" y="744175"/>
                  <a:pt x="485917" y="735602"/>
                  <a:pt x="322087" y="696550"/>
                </a:cubicBezTo>
                <a:cubicBezTo>
                  <a:pt x="256364" y="681310"/>
                  <a:pt x="193499" y="658450"/>
                  <a:pt x="135397" y="624160"/>
                </a:cubicBezTo>
                <a:cubicBezTo>
                  <a:pt x="97297" y="601300"/>
                  <a:pt x="63007" y="575582"/>
                  <a:pt x="36337" y="539387"/>
                </a:cubicBezTo>
                <a:cubicBezTo>
                  <a:pt x="-6526" y="481285"/>
                  <a:pt x="-11288" y="420325"/>
                  <a:pt x="21097" y="355555"/>
                </a:cubicBezTo>
                <a:cubicBezTo>
                  <a:pt x="39194" y="319360"/>
                  <a:pt x="64912" y="289832"/>
                  <a:pt x="94439" y="263162"/>
                </a:cubicBezTo>
                <a:cubicBezTo>
                  <a:pt x="172544" y="192677"/>
                  <a:pt x="263984" y="145052"/>
                  <a:pt x="361139" y="106952"/>
                </a:cubicBezTo>
                <a:cubicBezTo>
                  <a:pt x="487822" y="57422"/>
                  <a:pt x="620219" y="30752"/>
                  <a:pt x="754522" y="14560"/>
                </a:cubicBezTo>
                <a:cubicBezTo>
                  <a:pt x="926924" y="-6395"/>
                  <a:pt x="1099327" y="-3538"/>
                  <a:pt x="1271729" y="15512"/>
                </a:cubicBezTo>
                <a:cubicBezTo>
                  <a:pt x="1420319" y="31705"/>
                  <a:pt x="1567004" y="59327"/>
                  <a:pt x="1707974" y="112667"/>
                </a:cubicBezTo>
                <a:cubicBezTo>
                  <a:pt x="1726072" y="119335"/>
                  <a:pt x="1743217" y="127907"/>
                  <a:pt x="1760362" y="136480"/>
                </a:cubicBezTo>
                <a:cubicBezTo>
                  <a:pt x="1772744" y="142195"/>
                  <a:pt x="1780364" y="150767"/>
                  <a:pt x="1775602" y="165055"/>
                </a:cubicBezTo>
                <a:cubicBezTo>
                  <a:pt x="1771792" y="175532"/>
                  <a:pt x="1759409" y="179342"/>
                  <a:pt x="1744169" y="171722"/>
                </a:cubicBezTo>
                <a:cubicBezTo>
                  <a:pt x="1655587" y="131717"/>
                  <a:pt x="1561289" y="111715"/>
                  <a:pt x="1466992" y="91712"/>
                </a:cubicBezTo>
                <a:cubicBezTo>
                  <a:pt x="1356502" y="68852"/>
                  <a:pt x="1244107" y="56470"/>
                  <a:pt x="1131712" y="48850"/>
                </a:cubicBezTo>
                <a:cubicBezTo>
                  <a:pt x="931687" y="36467"/>
                  <a:pt x="733567" y="51707"/>
                  <a:pt x="539257" y="99332"/>
                </a:cubicBezTo>
                <a:cubicBezTo>
                  <a:pt x="434482" y="123145"/>
                  <a:pt x="333517" y="160292"/>
                  <a:pt x="239219" y="214585"/>
                </a:cubicBezTo>
                <a:cubicBezTo>
                  <a:pt x="190642" y="242207"/>
                  <a:pt x="144922" y="274592"/>
                  <a:pt x="105869" y="315550"/>
                </a:cubicBezTo>
                <a:cubicBezTo>
                  <a:pt x="91582" y="330790"/>
                  <a:pt x="78247" y="347935"/>
                  <a:pt x="66817" y="366032"/>
                </a:cubicBezTo>
                <a:cubicBezTo>
                  <a:pt x="32527" y="422230"/>
                  <a:pt x="38242" y="478427"/>
                  <a:pt x="83962" y="525100"/>
                </a:cubicBezTo>
                <a:cubicBezTo>
                  <a:pt x="106822" y="548912"/>
                  <a:pt x="134444" y="568915"/>
                  <a:pt x="163019" y="587012"/>
                </a:cubicBezTo>
                <a:cubicBezTo>
                  <a:pt x="225884" y="626065"/>
                  <a:pt x="296369" y="646067"/>
                  <a:pt x="368759" y="660355"/>
                </a:cubicBezTo>
                <a:cubicBezTo>
                  <a:pt x="505919" y="687977"/>
                  <a:pt x="645937" y="697502"/>
                  <a:pt x="810719" y="696550"/>
                </a:cubicBezTo>
                <a:close/>
              </a:path>
            </a:pathLst>
          </a:custGeom>
          <a:solidFill>
            <a:schemeClr val="accent1"/>
          </a:solidFill>
          <a:ln w="9525" cap="flat">
            <a:noFill/>
            <a:prstDash val="solid"/>
            <a:miter/>
          </a:ln>
        </p:spPr>
        <p:txBody>
          <a:bodyPr rtlCol="0" anchor="ctr"/>
          <a:lstStyle/>
          <a:p>
            <a:endParaRPr lang="en-US" sz="1948" dirty="0"/>
          </a:p>
        </p:txBody>
      </p:sp>
      <p:sp>
        <p:nvSpPr>
          <p:cNvPr id="32" name="Graphic 8">
            <a:extLst>
              <a:ext uri="{FF2B5EF4-FFF2-40B4-BE49-F238E27FC236}">
                <a16:creationId xmlns:a16="http://schemas.microsoft.com/office/drawing/2014/main" id="{01F9B742-7EC1-423D-831B-08FD3BF5D2EA}"/>
              </a:ext>
            </a:extLst>
          </p:cNvPr>
          <p:cNvSpPr/>
          <p:nvPr/>
        </p:nvSpPr>
        <p:spPr>
          <a:xfrm>
            <a:off x="7214078" y="5815697"/>
            <a:ext cx="739484" cy="244571"/>
          </a:xfrm>
          <a:custGeom>
            <a:avLst/>
            <a:gdLst>
              <a:gd name="connsiteX0" fmla="*/ 810719 w 1824620"/>
              <a:gd name="connsiteY0" fmla="*/ 696550 h 741820"/>
              <a:gd name="connsiteX1" fmla="*/ 1445084 w 1824620"/>
              <a:gd name="connsiteY1" fmla="*/ 623207 h 741820"/>
              <a:gd name="connsiteX2" fmla="*/ 1640347 w 1824620"/>
              <a:gd name="connsiteY2" fmla="*/ 556532 h 741820"/>
              <a:gd name="connsiteX3" fmla="*/ 1720357 w 1824620"/>
              <a:gd name="connsiteY3" fmla="*/ 507002 h 741820"/>
              <a:gd name="connsiteX4" fmla="*/ 1765124 w 1824620"/>
              <a:gd name="connsiteY4" fmla="*/ 453662 h 741820"/>
              <a:gd name="connsiteX5" fmla="*/ 1743217 w 1824620"/>
              <a:gd name="connsiteY5" fmla="*/ 322217 h 741820"/>
              <a:gd name="connsiteX6" fmla="*/ 1661302 w 1824620"/>
              <a:gd name="connsiteY6" fmla="*/ 269830 h 741820"/>
              <a:gd name="connsiteX7" fmla="*/ 1397459 w 1824620"/>
              <a:gd name="connsiteY7" fmla="*/ 178390 h 741820"/>
              <a:gd name="connsiteX8" fmla="*/ 1167907 w 1824620"/>
              <a:gd name="connsiteY8" fmla="*/ 147910 h 741820"/>
              <a:gd name="connsiteX9" fmla="*/ 1141237 w 1824620"/>
              <a:gd name="connsiteY9" fmla="*/ 144100 h 741820"/>
              <a:gd name="connsiteX10" fmla="*/ 1126949 w 1824620"/>
              <a:gd name="connsiteY10" fmla="*/ 126955 h 741820"/>
              <a:gd name="connsiteX11" fmla="*/ 1142189 w 1824620"/>
              <a:gd name="connsiteY11" fmla="*/ 107905 h 741820"/>
              <a:gd name="connsiteX12" fmla="*/ 1166002 w 1824620"/>
              <a:gd name="connsiteY12" fmla="*/ 106000 h 741820"/>
              <a:gd name="connsiteX13" fmla="*/ 1529857 w 1824620"/>
              <a:gd name="connsiteY13" fmla="*/ 170770 h 741820"/>
              <a:gd name="connsiteX14" fmla="*/ 1698449 w 1824620"/>
              <a:gd name="connsiteY14" fmla="*/ 240302 h 741820"/>
              <a:gd name="connsiteX15" fmla="*/ 1777507 w 1824620"/>
              <a:gd name="connsiteY15" fmla="*/ 295547 h 741820"/>
              <a:gd name="connsiteX16" fmla="*/ 1808939 w 1824620"/>
              <a:gd name="connsiteY16" fmla="*/ 466045 h 741820"/>
              <a:gd name="connsiteX17" fmla="*/ 1745122 w 1824620"/>
              <a:gd name="connsiteY17" fmla="*/ 546055 h 741820"/>
              <a:gd name="connsiteX18" fmla="*/ 1584149 w 1824620"/>
              <a:gd name="connsiteY18" fmla="*/ 629875 h 741820"/>
              <a:gd name="connsiteX19" fmla="*/ 1240297 w 1824620"/>
              <a:gd name="connsiteY19" fmla="*/ 707980 h 741820"/>
              <a:gd name="connsiteX20" fmla="*/ 821197 w 1824620"/>
              <a:gd name="connsiteY20" fmla="*/ 741317 h 741820"/>
              <a:gd name="connsiteX21" fmla="*/ 322087 w 1824620"/>
              <a:gd name="connsiteY21" fmla="*/ 696550 h 741820"/>
              <a:gd name="connsiteX22" fmla="*/ 135397 w 1824620"/>
              <a:gd name="connsiteY22" fmla="*/ 624160 h 741820"/>
              <a:gd name="connsiteX23" fmla="*/ 36337 w 1824620"/>
              <a:gd name="connsiteY23" fmla="*/ 539387 h 741820"/>
              <a:gd name="connsiteX24" fmla="*/ 21097 w 1824620"/>
              <a:gd name="connsiteY24" fmla="*/ 355555 h 741820"/>
              <a:gd name="connsiteX25" fmla="*/ 94439 w 1824620"/>
              <a:gd name="connsiteY25" fmla="*/ 263162 h 741820"/>
              <a:gd name="connsiteX26" fmla="*/ 361139 w 1824620"/>
              <a:gd name="connsiteY26" fmla="*/ 106952 h 741820"/>
              <a:gd name="connsiteX27" fmla="*/ 754522 w 1824620"/>
              <a:gd name="connsiteY27" fmla="*/ 14560 h 741820"/>
              <a:gd name="connsiteX28" fmla="*/ 1271729 w 1824620"/>
              <a:gd name="connsiteY28" fmla="*/ 15512 h 741820"/>
              <a:gd name="connsiteX29" fmla="*/ 1707974 w 1824620"/>
              <a:gd name="connsiteY29" fmla="*/ 112667 h 741820"/>
              <a:gd name="connsiteX30" fmla="*/ 1760362 w 1824620"/>
              <a:gd name="connsiteY30" fmla="*/ 136480 h 741820"/>
              <a:gd name="connsiteX31" fmla="*/ 1775602 w 1824620"/>
              <a:gd name="connsiteY31" fmla="*/ 165055 h 741820"/>
              <a:gd name="connsiteX32" fmla="*/ 1744169 w 1824620"/>
              <a:gd name="connsiteY32" fmla="*/ 171722 h 741820"/>
              <a:gd name="connsiteX33" fmla="*/ 1466992 w 1824620"/>
              <a:gd name="connsiteY33" fmla="*/ 91712 h 741820"/>
              <a:gd name="connsiteX34" fmla="*/ 1131712 w 1824620"/>
              <a:gd name="connsiteY34" fmla="*/ 48850 h 741820"/>
              <a:gd name="connsiteX35" fmla="*/ 539257 w 1824620"/>
              <a:gd name="connsiteY35" fmla="*/ 99332 h 741820"/>
              <a:gd name="connsiteX36" fmla="*/ 239219 w 1824620"/>
              <a:gd name="connsiteY36" fmla="*/ 214585 h 741820"/>
              <a:gd name="connsiteX37" fmla="*/ 105869 w 1824620"/>
              <a:gd name="connsiteY37" fmla="*/ 315550 h 741820"/>
              <a:gd name="connsiteX38" fmla="*/ 66817 w 1824620"/>
              <a:gd name="connsiteY38" fmla="*/ 366032 h 741820"/>
              <a:gd name="connsiteX39" fmla="*/ 83962 w 1824620"/>
              <a:gd name="connsiteY39" fmla="*/ 525100 h 741820"/>
              <a:gd name="connsiteX40" fmla="*/ 163019 w 1824620"/>
              <a:gd name="connsiteY40" fmla="*/ 587012 h 741820"/>
              <a:gd name="connsiteX41" fmla="*/ 368759 w 1824620"/>
              <a:gd name="connsiteY41" fmla="*/ 660355 h 741820"/>
              <a:gd name="connsiteX42" fmla="*/ 810719 w 1824620"/>
              <a:gd name="connsiteY42" fmla="*/ 696550 h 74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4620" h="741820">
                <a:moveTo>
                  <a:pt x="810719" y="696550"/>
                </a:moveTo>
                <a:cubicBezTo>
                  <a:pt x="1008839" y="691787"/>
                  <a:pt x="1228867" y="674642"/>
                  <a:pt x="1445084" y="623207"/>
                </a:cubicBezTo>
                <a:cubicBezTo>
                  <a:pt x="1512712" y="607015"/>
                  <a:pt x="1578434" y="587965"/>
                  <a:pt x="1640347" y="556532"/>
                </a:cubicBezTo>
                <a:cubicBezTo>
                  <a:pt x="1667969" y="542245"/>
                  <a:pt x="1695592" y="526052"/>
                  <a:pt x="1720357" y="507002"/>
                </a:cubicBezTo>
                <a:cubicBezTo>
                  <a:pt x="1738454" y="492715"/>
                  <a:pt x="1753694" y="473665"/>
                  <a:pt x="1765124" y="453662"/>
                </a:cubicBezTo>
                <a:cubicBezTo>
                  <a:pt x="1792747" y="406037"/>
                  <a:pt x="1785127" y="357460"/>
                  <a:pt x="1743217" y="322217"/>
                </a:cubicBezTo>
                <a:cubicBezTo>
                  <a:pt x="1718452" y="301262"/>
                  <a:pt x="1690829" y="284117"/>
                  <a:pt x="1661302" y="269830"/>
                </a:cubicBezTo>
                <a:cubicBezTo>
                  <a:pt x="1577482" y="227920"/>
                  <a:pt x="1487947" y="200297"/>
                  <a:pt x="1397459" y="178390"/>
                </a:cubicBezTo>
                <a:cubicBezTo>
                  <a:pt x="1322212" y="160292"/>
                  <a:pt x="1245059" y="152672"/>
                  <a:pt x="1167907" y="147910"/>
                </a:cubicBezTo>
                <a:cubicBezTo>
                  <a:pt x="1158382" y="146957"/>
                  <a:pt x="1148857" y="147910"/>
                  <a:pt x="1141237" y="144100"/>
                </a:cubicBezTo>
                <a:cubicBezTo>
                  <a:pt x="1134569" y="141242"/>
                  <a:pt x="1126949" y="132670"/>
                  <a:pt x="1126949" y="126955"/>
                </a:cubicBezTo>
                <a:cubicBezTo>
                  <a:pt x="1127902" y="119335"/>
                  <a:pt x="1135522" y="111715"/>
                  <a:pt x="1142189" y="107905"/>
                </a:cubicBezTo>
                <a:cubicBezTo>
                  <a:pt x="1148857" y="104095"/>
                  <a:pt x="1158382" y="106000"/>
                  <a:pt x="1166002" y="106000"/>
                </a:cubicBezTo>
                <a:cubicBezTo>
                  <a:pt x="1291732" y="105047"/>
                  <a:pt x="1412699" y="129812"/>
                  <a:pt x="1529857" y="170770"/>
                </a:cubicBezTo>
                <a:cubicBezTo>
                  <a:pt x="1587007" y="190772"/>
                  <a:pt x="1643204" y="214585"/>
                  <a:pt x="1698449" y="240302"/>
                </a:cubicBezTo>
                <a:cubicBezTo>
                  <a:pt x="1727024" y="253637"/>
                  <a:pt x="1754647" y="273640"/>
                  <a:pt x="1777507" y="295547"/>
                </a:cubicBezTo>
                <a:cubicBezTo>
                  <a:pt x="1827037" y="342220"/>
                  <a:pt x="1837514" y="404132"/>
                  <a:pt x="1808939" y="466045"/>
                </a:cubicBezTo>
                <a:cubicBezTo>
                  <a:pt x="1794652" y="498430"/>
                  <a:pt x="1771792" y="524147"/>
                  <a:pt x="1745122" y="546055"/>
                </a:cubicBezTo>
                <a:cubicBezTo>
                  <a:pt x="1696544" y="585107"/>
                  <a:pt x="1641299" y="609872"/>
                  <a:pt x="1584149" y="629875"/>
                </a:cubicBezTo>
                <a:cubicBezTo>
                  <a:pt x="1472707" y="668927"/>
                  <a:pt x="1357454" y="691787"/>
                  <a:pt x="1240297" y="707980"/>
                </a:cubicBezTo>
                <a:cubicBezTo>
                  <a:pt x="1101232" y="727982"/>
                  <a:pt x="962167" y="738460"/>
                  <a:pt x="821197" y="741317"/>
                </a:cubicBezTo>
                <a:cubicBezTo>
                  <a:pt x="653557" y="744175"/>
                  <a:pt x="485917" y="735602"/>
                  <a:pt x="322087" y="696550"/>
                </a:cubicBezTo>
                <a:cubicBezTo>
                  <a:pt x="256364" y="681310"/>
                  <a:pt x="193499" y="658450"/>
                  <a:pt x="135397" y="624160"/>
                </a:cubicBezTo>
                <a:cubicBezTo>
                  <a:pt x="97297" y="601300"/>
                  <a:pt x="63007" y="575582"/>
                  <a:pt x="36337" y="539387"/>
                </a:cubicBezTo>
                <a:cubicBezTo>
                  <a:pt x="-6526" y="481285"/>
                  <a:pt x="-11288" y="420325"/>
                  <a:pt x="21097" y="355555"/>
                </a:cubicBezTo>
                <a:cubicBezTo>
                  <a:pt x="39194" y="319360"/>
                  <a:pt x="64912" y="289832"/>
                  <a:pt x="94439" y="263162"/>
                </a:cubicBezTo>
                <a:cubicBezTo>
                  <a:pt x="172544" y="192677"/>
                  <a:pt x="263984" y="145052"/>
                  <a:pt x="361139" y="106952"/>
                </a:cubicBezTo>
                <a:cubicBezTo>
                  <a:pt x="487822" y="57422"/>
                  <a:pt x="620219" y="30752"/>
                  <a:pt x="754522" y="14560"/>
                </a:cubicBezTo>
                <a:cubicBezTo>
                  <a:pt x="926924" y="-6395"/>
                  <a:pt x="1099327" y="-3538"/>
                  <a:pt x="1271729" y="15512"/>
                </a:cubicBezTo>
                <a:cubicBezTo>
                  <a:pt x="1420319" y="31705"/>
                  <a:pt x="1567004" y="59327"/>
                  <a:pt x="1707974" y="112667"/>
                </a:cubicBezTo>
                <a:cubicBezTo>
                  <a:pt x="1726072" y="119335"/>
                  <a:pt x="1743217" y="127907"/>
                  <a:pt x="1760362" y="136480"/>
                </a:cubicBezTo>
                <a:cubicBezTo>
                  <a:pt x="1772744" y="142195"/>
                  <a:pt x="1780364" y="150767"/>
                  <a:pt x="1775602" y="165055"/>
                </a:cubicBezTo>
                <a:cubicBezTo>
                  <a:pt x="1771792" y="175532"/>
                  <a:pt x="1759409" y="179342"/>
                  <a:pt x="1744169" y="171722"/>
                </a:cubicBezTo>
                <a:cubicBezTo>
                  <a:pt x="1655587" y="131717"/>
                  <a:pt x="1561289" y="111715"/>
                  <a:pt x="1466992" y="91712"/>
                </a:cubicBezTo>
                <a:cubicBezTo>
                  <a:pt x="1356502" y="68852"/>
                  <a:pt x="1244107" y="56470"/>
                  <a:pt x="1131712" y="48850"/>
                </a:cubicBezTo>
                <a:cubicBezTo>
                  <a:pt x="931687" y="36467"/>
                  <a:pt x="733567" y="51707"/>
                  <a:pt x="539257" y="99332"/>
                </a:cubicBezTo>
                <a:cubicBezTo>
                  <a:pt x="434482" y="123145"/>
                  <a:pt x="333517" y="160292"/>
                  <a:pt x="239219" y="214585"/>
                </a:cubicBezTo>
                <a:cubicBezTo>
                  <a:pt x="190642" y="242207"/>
                  <a:pt x="144922" y="274592"/>
                  <a:pt x="105869" y="315550"/>
                </a:cubicBezTo>
                <a:cubicBezTo>
                  <a:pt x="91582" y="330790"/>
                  <a:pt x="78247" y="347935"/>
                  <a:pt x="66817" y="366032"/>
                </a:cubicBezTo>
                <a:cubicBezTo>
                  <a:pt x="32527" y="422230"/>
                  <a:pt x="38242" y="478427"/>
                  <a:pt x="83962" y="525100"/>
                </a:cubicBezTo>
                <a:cubicBezTo>
                  <a:pt x="106822" y="548912"/>
                  <a:pt x="134444" y="568915"/>
                  <a:pt x="163019" y="587012"/>
                </a:cubicBezTo>
                <a:cubicBezTo>
                  <a:pt x="225884" y="626065"/>
                  <a:pt x="296369" y="646067"/>
                  <a:pt x="368759" y="660355"/>
                </a:cubicBezTo>
                <a:cubicBezTo>
                  <a:pt x="505919" y="687977"/>
                  <a:pt x="645937" y="697502"/>
                  <a:pt x="810719" y="696550"/>
                </a:cubicBezTo>
                <a:close/>
              </a:path>
            </a:pathLst>
          </a:custGeom>
          <a:solidFill>
            <a:schemeClr val="accent1"/>
          </a:solidFill>
          <a:ln w="9525" cap="flat">
            <a:noFill/>
            <a:prstDash val="solid"/>
            <a:miter/>
          </a:ln>
        </p:spPr>
        <p:txBody>
          <a:bodyPr rtlCol="0" anchor="ctr"/>
          <a:lstStyle/>
          <a:p>
            <a:endParaRPr lang="en-US" sz="1948" dirty="0"/>
          </a:p>
        </p:txBody>
      </p:sp>
    </p:spTree>
    <p:extLst>
      <p:ext uri="{BB962C8B-B14F-4D97-AF65-F5344CB8AC3E}">
        <p14:creationId xmlns:p14="http://schemas.microsoft.com/office/powerpoint/2010/main" val="367506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F2883630-FBE0-8273-F731-ACE3C17F6813}"/>
            </a:ext>
          </a:extLst>
        </p:cNvPr>
        <p:cNvGrpSpPr/>
        <p:nvPr/>
      </p:nvGrpSpPr>
      <p:grpSpPr>
        <a:xfrm>
          <a:off x="0" y="0"/>
          <a:ext cx="0" cy="0"/>
          <a:chOff x="0" y="0"/>
          <a:chExt cx="0" cy="0"/>
        </a:xfrm>
      </p:grpSpPr>
      <p:sp>
        <p:nvSpPr>
          <p:cNvPr id="30" name="Oval 15">
            <a:extLst>
              <a:ext uri="{FF2B5EF4-FFF2-40B4-BE49-F238E27FC236}">
                <a16:creationId xmlns:a16="http://schemas.microsoft.com/office/drawing/2014/main" id="{9F7467AE-8AD0-A3CF-92FA-3E038614E7E5}"/>
              </a:ext>
            </a:extLst>
          </p:cNvPr>
          <p:cNvSpPr/>
          <p:nvPr/>
        </p:nvSpPr>
        <p:spPr>
          <a:xfrm>
            <a:off x="9278949" y="-387350"/>
            <a:ext cx="3014650" cy="1242285"/>
          </a:xfrm>
          <a:custGeom>
            <a:avLst/>
            <a:gdLst>
              <a:gd name="connsiteX0" fmla="*/ 0 w 3984356"/>
              <a:gd name="connsiteY0" fmla="*/ 1992178 h 3984356"/>
              <a:gd name="connsiteX1" fmla="*/ 1992178 w 3984356"/>
              <a:gd name="connsiteY1" fmla="*/ 0 h 3984356"/>
              <a:gd name="connsiteX2" fmla="*/ 3984356 w 3984356"/>
              <a:gd name="connsiteY2" fmla="*/ 1992178 h 3984356"/>
              <a:gd name="connsiteX3" fmla="*/ 1992178 w 3984356"/>
              <a:gd name="connsiteY3" fmla="*/ 3984356 h 3984356"/>
              <a:gd name="connsiteX4" fmla="*/ 0 w 3984356"/>
              <a:gd name="connsiteY4" fmla="*/ 1992178 h 3984356"/>
              <a:gd name="connsiteX0" fmla="*/ 33 w 3984389"/>
              <a:gd name="connsiteY0" fmla="*/ 746227 h 2738405"/>
              <a:gd name="connsiteX1" fmla="*/ 2030311 w 3984389"/>
              <a:gd name="connsiteY1" fmla="*/ 87549 h 2738405"/>
              <a:gd name="connsiteX2" fmla="*/ 3984389 w 3984389"/>
              <a:gd name="connsiteY2" fmla="*/ 746227 h 2738405"/>
              <a:gd name="connsiteX3" fmla="*/ 1992211 w 3984389"/>
              <a:gd name="connsiteY3" fmla="*/ 2738405 h 2738405"/>
              <a:gd name="connsiteX4" fmla="*/ 33 w 3984389"/>
              <a:gd name="connsiteY4" fmla="*/ 746227 h 2738405"/>
              <a:gd name="connsiteX0" fmla="*/ 132 w 3984488"/>
              <a:gd name="connsiteY0" fmla="*/ 621549 h 2613727"/>
              <a:gd name="connsiteX1" fmla="*/ 2068510 w 3984488"/>
              <a:gd name="connsiteY1" fmla="*/ 216871 h 2613727"/>
              <a:gd name="connsiteX2" fmla="*/ 3984488 w 3984488"/>
              <a:gd name="connsiteY2" fmla="*/ 621549 h 2613727"/>
              <a:gd name="connsiteX3" fmla="*/ 1992310 w 3984488"/>
              <a:gd name="connsiteY3" fmla="*/ 2613727 h 2613727"/>
              <a:gd name="connsiteX4" fmla="*/ 132 w 3984488"/>
              <a:gd name="connsiteY4" fmla="*/ 621549 h 26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88" h="2613727">
                <a:moveTo>
                  <a:pt x="132" y="621549"/>
                </a:moveTo>
                <a:cubicBezTo>
                  <a:pt x="12832" y="222073"/>
                  <a:pt x="968260" y="216871"/>
                  <a:pt x="2068510" y="216871"/>
                </a:cubicBezTo>
                <a:cubicBezTo>
                  <a:pt x="3168760" y="216871"/>
                  <a:pt x="3984488" y="-478701"/>
                  <a:pt x="3984488" y="621549"/>
                </a:cubicBezTo>
                <a:cubicBezTo>
                  <a:pt x="3984488" y="1721799"/>
                  <a:pt x="3092560" y="2613727"/>
                  <a:pt x="1992310" y="2613727"/>
                </a:cubicBezTo>
                <a:cubicBezTo>
                  <a:pt x="892060" y="2613727"/>
                  <a:pt x="-12568" y="1021025"/>
                  <a:pt x="132" y="621549"/>
                </a:cubicBezTo>
                <a:close/>
              </a:path>
            </a:pathLst>
          </a:custGeom>
          <a:solidFill>
            <a:srgbClr val="3F94A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Onest"/>
              <a:ea typeface="+mn-ea"/>
              <a:cs typeface="+mn-cs"/>
            </a:endParaRPr>
          </a:p>
        </p:txBody>
      </p:sp>
      <p:pic>
        <p:nvPicPr>
          <p:cNvPr id="22" name="Gráfico 21">
            <a:extLst>
              <a:ext uri="{FF2B5EF4-FFF2-40B4-BE49-F238E27FC236}">
                <a16:creationId xmlns:a16="http://schemas.microsoft.com/office/drawing/2014/main" id="{9471D6EC-27FD-D612-5837-DF9134A75B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7618" y="106212"/>
            <a:ext cx="1399495" cy="384475"/>
          </a:xfrm>
          <a:prstGeom prst="rect">
            <a:avLst/>
          </a:prstGeom>
        </p:spPr>
      </p:pic>
      <p:sp>
        <p:nvSpPr>
          <p:cNvPr id="3" name="TextBox 2">
            <a:extLst>
              <a:ext uri="{FF2B5EF4-FFF2-40B4-BE49-F238E27FC236}">
                <a16:creationId xmlns:a16="http://schemas.microsoft.com/office/drawing/2014/main" id="{624D5B79-FD95-1712-486B-B748376E4B14}"/>
              </a:ext>
            </a:extLst>
          </p:cNvPr>
          <p:cNvSpPr txBox="1"/>
          <p:nvPr/>
        </p:nvSpPr>
        <p:spPr>
          <a:xfrm>
            <a:off x="81091" y="87616"/>
            <a:ext cx="119687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5C4738"/>
                </a:solidFill>
                <a:effectLst/>
                <a:uLnTx/>
                <a:uFillTx/>
                <a:latin typeface="sen"/>
                <a:ea typeface="+mn-ea"/>
                <a:cs typeface="+mn-cs"/>
              </a:rPr>
              <a:t>Ejercicio Práctico Resultado Invitación Pública Seguros Deudores</a:t>
            </a:r>
          </a:p>
        </p:txBody>
      </p:sp>
      <p:sp>
        <p:nvSpPr>
          <p:cNvPr id="4" name="TextBox 101">
            <a:extLst>
              <a:ext uri="{FF2B5EF4-FFF2-40B4-BE49-F238E27FC236}">
                <a16:creationId xmlns:a16="http://schemas.microsoft.com/office/drawing/2014/main" id="{0A144B02-2068-574A-B7AA-D9287A7D1194}"/>
              </a:ext>
            </a:extLst>
          </p:cNvPr>
          <p:cNvSpPr txBox="1"/>
          <p:nvPr/>
        </p:nvSpPr>
        <p:spPr>
          <a:xfrm>
            <a:off x="-337383" y="618527"/>
            <a:ext cx="101884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sng" strike="noStrike" kern="1200" cap="none" spc="0" normalizeH="0" baseline="0" noProof="0" dirty="0">
                <a:ln>
                  <a:noFill/>
                </a:ln>
                <a:solidFill>
                  <a:srgbClr val="5E4738"/>
                </a:solidFill>
                <a:effectLst/>
                <a:uLnTx/>
                <a:uFillTx/>
                <a:latin typeface="Monserrat bold"/>
                <a:ea typeface="Noto Sans" panose="020B0502040504020204" pitchFamily="34"/>
                <a:cs typeface="Noto Sans" panose="020B0502040504020204" pitchFamily="34"/>
              </a:rPr>
              <a:t>Créditos NO Asociados a Garantía Hipotecaria (Incluye Libranza)</a:t>
            </a:r>
          </a:p>
        </p:txBody>
      </p:sp>
      <p:sp>
        <p:nvSpPr>
          <p:cNvPr id="11" name="TextBox 10">
            <a:extLst>
              <a:ext uri="{FF2B5EF4-FFF2-40B4-BE49-F238E27FC236}">
                <a16:creationId xmlns:a16="http://schemas.microsoft.com/office/drawing/2014/main" id="{F09BD9CD-05EC-EB13-DCA1-9B1D155A6E09}"/>
              </a:ext>
            </a:extLst>
          </p:cNvPr>
          <p:cNvSpPr txBox="1"/>
          <p:nvPr/>
        </p:nvSpPr>
        <p:spPr>
          <a:xfrm>
            <a:off x="277508" y="2354647"/>
            <a:ext cx="3857347" cy="938719"/>
          </a:xfrm>
          <a:prstGeom prst="rect">
            <a:avLst/>
          </a:prstGeom>
          <a:noFill/>
        </p:spPr>
        <p:txBody>
          <a:bodyPr wrap="square">
            <a:spAutoFit/>
          </a:bodyPr>
          <a:lstStyle/>
          <a:p>
            <a:r>
              <a:rPr lang="es-MX" sz="1100" b="1" dirty="0">
                <a:solidFill>
                  <a:srgbClr val="5C4738"/>
                </a:solidFill>
              </a:rPr>
              <a:t>Vida:</a:t>
            </a:r>
            <a:endParaRPr lang="es-MX" sz="1100" dirty="0">
              <a:solidFill>
                <a:srgbClr val="5C4738"/>
              </a:solidFill>
            </a:endParaRPr>
          </a:p>
          <a:p>
            <a:r>
              <a:rPr lang="es-MX" sz="1100" dirty="0">
                <a:solidFill>
                  <a:srgbClr val="5C4738"/>
                </a:solidFill>
              </a:rPr>
              <a:t>·  Compañía de Seguros: </a:t>
            </a:r>
            <a:r>
              <a:rPr lang="es-MX" sz="1100" b="1" dirty="0">
                <a:solidFill>
                  <a:srgbClr val="5C4738"/>
                </a:solidFill>
              </a:rPr>
              <a:t>Coaseguro Positiva/Mundial/Previsora</a:t>
            </a:r>
          </a:p>
          <a:p>
            <a:r>
              <a:rPr lang="es-MX" sz="1100" dirty="0">
                <a:solidFill>
                  <a:srgbClr val="5C4738"/>
                </a:solidFill>
              </a:rPr>
              <a:t>·  </a:t>
            </a:r>
            <a:r>
              <a:rPr lang="es-MX" sz="1100" b="1" dirty="0">
                <a:solidFill>
                  <a:srgbClr val="5C4738"/>
                </a:solidFill>
              </a:rPr>
              <a:t>Tasa Aplicable a partir 01 Ene 2026: Sin Iva 0.03491%</a:t>
            </a:r>
          </a:p>
          <a:p>
            <a:r>
              <a:rPr lang="es-MX" sz="1100" dirty="0">
                <a:solidFill>
                  <a:srgbClr val="5C4738"/>
                </a:solidFill>
              </a:rPr>
              <a:t>·  Reducción frente a tasa actual: 53%</a:t>
            </a:r>
          </a:p>
          <a:p>
            <a:r>
              <a:rPr lang="es-MX" sz="1100" dirty="0">
                <a:solidFill>
                  <a:srgbClr val="5C4738"/>
                </a:solidFill>
              </a:rPr>
              <a:t>·  Tasa Vigente hasta 31 Dic 2025: 0,07342%</a:t>
            </a:r>
          </a:p>
        </p:txBody>
      </p:sp>
      <p:pic>
        <p:nvPicPr>
          <p:cNvPr id="25" name="Picture 24">
            <a:extLst>
              <a:ext uri="{FF2B5EF4-FFF2-40B4-BE49-F238E27FC236}">
                <a16:creationId xmlns:a16="http://schemas.microsoft.com/office/drawing/2014/main" id="{57CC5357-C3C3-C086-6F02-F601572D3E5B}"/>
              </a:ext>
            </a:extLst>
          </p:cNvPr>
          <p:cNvPicPr>
            <a:picLocks noChangeAspect="1"/>
          </p:cNvPicPr>
          <p:nvPr/>
        </p:nvPicPr>
        <p:blipFill>
          <a:blip r:embed="rId5"/>
          <a:srcRect t="6963"/>
          <a:stretch>
            <a:fillRect/>
          </a:stretch>
        </p:blipFill>
        <p:spPr>
          <a:xfrm>
            <a:off x="1055537" y="1474354"/>
            <a:ext cx="1860315" cy="658251"/>
          </a:xfrm>
          <a:prstGeom prst="rect">
            <a:avLst/>
          </a:prstGeom>
        </p:spPr>
      </p:pic>
      <p:pic>
        <p:nvPicPr>
          <p:cNvPr id="17" name="Picture 16">
            <a:extLst>
              <a:ext uri="{FF2B5EF4-FFF2-40B4-BE49-F238E27FC236}">
                <a16:creationId xmlns:a16="http://schemas.microsoft.com/office/drawing/2014/main" id="{2547DA14-A29B-048F-6164-3D5F6A2D0788}"/>
              </a:ext>
            </a:extLst>
          </p:cNvPr>
          <p:cNvPicPr>
            <a:picLocks noChangeAspect="1"/>
          </p:cNvPicPr>
          <p:nvPr/>
        </p:nvPicPr>
        <p:blipFill>
          <a:blip r:embed="rId6"/>
          <a:stretch>
            <a:fillRect/>
          </a:stretch>
        </p:blipFill>
        <p:spPr>
          <a:xfrm>
            <a:off x="4134855" y="1474353"/>
            <a:ext cx="7532704" cy="2238671"/>
          </a:xfrm>
          <a:prstGeom prst="rect">
            <a:avLst/>
          </a:prstGeom>
        </p:spPr>
      </p:pic>
      <p:sp>
        <p:nvSpPr>
          <p:cNvPr id="18" name="Graphic 8">
            <a:extLst>
              <a:ext uri="{FF2B5EF4-FFF2-40B4-BE49-F238E27FC236}">
                <a16:creationId xmlns:a16="http://schemas.microsoft.com/office/drawing/2014/main" id="{5A9A4636-29EA-0514-59C3-A371CCDC6CD5}"/>
              </a:ext>
            </a:extLst>
          </p:cNvPr>
          <p:cNvSpPr/>
          <p:nvPr/>
        </p:nvSpPr>
        <p:spPr>
          <a:xfrm>
            <a:off x="7083214" y="3171080"/>
            <a:ext cx="739484" cy="244571"/>
          </a:xfrm>
          <a:custGeom>
            <a:avLst/>
            <a:gdLst>
              <a:gd name="connsiteX0" fmla="*/ 810719 w 1824620"/>
              <a:gd name="connsiteY0" fmla="*/ 696550 h 741820"/>
              <a:gd name="connsiteX1" fmla="*/ 1445084 w 1824620"/>
              <a:gd name="connsiteY1" fmla="*/ 623207 h 741820"/>
              <a:gd name="connsiteX2" fmla="*/ 1640347 w 1824620"/>
              <a:gd name="connsiteY2" fmla="*/ 556532 h 741820"/>
              <a:gd name="connsiteX3" fmla="*/ 1720357 w 1824620"/>
              <a:gd name="connsiteY3" fmla="*/ 507002 h 741820"/>
              <a:gd name="connsiteX4" fmla="*/ 1765124 w 1824620"/>
              <a:gd name="connsiteY4" fmla="*/ 453662 h 741820"/>
              <a:gd name="connsiteX5" fmla="*/ 1743217 w 1824620"/>
              <a:gd name="connsiteY5" fmla="*/ 322217 h 741820"/>
              <a:gd name="connsiteX6" fmla="*/ 1661302 w 1824620"/>
              <a:gd name="connsiteY6" fmla="*/ 269830 h 741820"/>
              <a:gd name="connsiteX7" fmla="*/ 1397459 w 1824620"/>
              <a:gd name="connsiteY7" fmla="*/ 178390 h 741820"/>
              <a:gd name="connsiteX8" fmla="*/ 1167907 w 1824620"/>
              <a:gd name="connsiteY8" fmla="*/ 147910 h 741820"/>
              <a:gd name="connsiteX9" fmla="*/ 1141237 w 1824620"/>
              <a:gd name="connsiteY9" fmla="*/ 144100 h 741820"/>
              <a:gd name="connsiteX10" fmla="*/ 1126949 w 1824620"/>
              <a:gd name="connsiteY10" fmla="*/ 126955 h 741820"/>
              <a:gd name="connsiteX11" fmla="*/ 1142189 w 1824620"/>
              <a:gd name="connsiteY11" fmla="*/ 107905 h 741820"/>
              <a:gd name="connsiteX12" fmla="*/ 1166002 w 1824620"/>
              <a:gd name="connsiteY12" fmla="*/ 106000 h 741820"/>
              <a:gd name="connsiteX13" fmla="*/ 1529857 w 1824620"/>
              <a:gd name="connsiteY13" fmla="*/ 170770 h 741820"/>
              <a:gd name="connsiteX14" fmla="*/ 1698449 w 1824620"/>
              <a:gd name="connsiteY14" fmla="*/ 240302 h 741820"/>
              <a:gd name="connsiteX15" fmla="*/ 1777507 w 1824620"/>
              <a:gd name="connsiteY15" fmla="*/ 295547 h 741820"/>
              <a:gd name="connsiteX16" fmla="*/ 1808939 w 1824620"/>
              <a:gd name="connsiteY16" fmla="*/ 466045 h 741820"/>
              <a:gd name="connsiteX17" fmla="*/ 1745122 w 1824620"/>
              <a:gd name="connsiteY17" fmla="*/ 546055 h 741820"/>
              <a:gd name="connsiteX18" fmla="*/ 1584149 w 1824620"/>
              <a:gd name="connsiteY18" fmla="*/ 629875 h 741820"/>
              <a:gd name="connsiteX19" fmla="*/ 1240297 w 1824620"/>
              <a:gd name="connsiteY19" fmla="*/ 707980 h 741820"/>
              <a:gd name="connsiteX20" fmla="*/ 821197 w 1824620"/>
              <a:gd name="connsiteY20" fmla="*/ 741317 h 741820"/>
              <a:gd name="connsiteX21" fmla="*/ 322087 w 1824620"/>
              <a:gd name="connsiteY21" fmla="*/ 696550 h 741820"/>
              <a:gd name="connsiteX22" fmla="*/ 135397 w 1824620"/>
              <a:gd name="connsiteY22" fmla="*/ 624160 h 741820"/>
              <a:gd name="connsiteX23" fmla="*/ 36337 w 1824620"/>
              <a:gd name="connsiteY23" fmla="*/ 539387 h 741820"/>
              <a:gd name="connsiteX24" fmla="*/ 21097 w 1824620"/>
              <a:gd name="connsiteY24" fmla="*/ 355555 h 741820"/>
              <a:gd name="connsiteX25" fmla="*/ 94439 w 1824620"/>
              <a:gd name="connsiteY25" fmla="*/ 263162 h 741820"/>
              <a:gd name="connsiteX26" fmla="*/ 361139 w 1824620"/>
              <a:gd name="connsiteY26" fmla="*/ 106952 h 741820"/>
              <a:gd name="connsiteX27" fmla="*/ 754522 w 1824620"/>
              <a:gd name="connsiteY27" fmla="*/ 14560 h 741820"/>
              <a:gd name="connsiteX28" fmla="*/ 1271729 w 1824620"/>
              <a:gd name="connsiteY28" fmla="*/ 15512 h 741820"/>
              <a:gd name="connsiteX29" fmla="*/ 1707974 w 1824620"/>
              <a:gd name="connsiteY29" fmla="*/ 112667 h 741820"/>
              <a:gd name="connsiteX30" fmla="*/ 1760362 w 1824620"/>
              <a:gd name="connsiteY30" fmla="*/ 136480 h 741820"/>
              <a:gd name="connsiteX31" fmla="*/ 1775602 w 1824620"/>
              <a:gd name="connsiteY31" fmla="*/ 165055 h 741820"/>
              <a:gd name="connsiteX32" fmla="*/ 1744169 w 1824620"/>
              <a:gd name="connsiteY32" fmla="*/ 171722 h 741820"/>
              <a:gd name="connsiteX33" fmla="*/ 1466992 w 1824620"/>
              <a:gd name="connsiteY33" fmla="*/ 91712 h 741820"/>
              <a:gd name="connsiteX34" fmla="*/ 1131712 w 1824620"/>
              <a:gd name="connsiteY34" fmla="*/ 48850 h 741820"/>
              <a:gd name="connsiteX35" fmla="*/ 539257 w 1824620"/>
              <a:gd name="connsiteY35" fmla="*/ 99332 h 741820"/>
              <a:gd name="connsiteX36" fmla="*/ 239219 w 1824620"/>
              <a:gd name="connsiteY36" fmla="*/ 214585 h 741820"/>
              <a:gd name="connsiteX37" fmla="*/ 105869 w 1824620"/>
              <a:gd name="connsiteY37" fmla="*/ 315550 h 741820"/>
              <a:gd name="connsiteX38" fmla="*/ 66817 w 1824620"/>
              <a:gd name="connsiteY38" fmla="*/ 366032 h 741820"/>
              <a:gd name="connsiteX39" fmla="*/ 83962 w 1824620"/>
              <a:gd name="connsiteY39" fmla="*/ 525100 h 741820"/>
              <a:gd name="connsiteX40" fmla="*/ 163019 w 1824620"/>
              <a:gd name="connsiteY40" fmla="*/ 587012 h 741820"/>
              <a:gd name="connsiteX41" fmla="*/ 368759 w 1824620"/>
              <a:gd name="connsiteY41" fmla="*/ 660355 h 741820"/>
              <a:gd name="connsiteX42" fmla="*/ 810719 w 1824620"/>
              <a:gd name="connsiteY42" fmla="*/ 696550 h 74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4620" h="741820">
                <a:moveTo>
                  <a:pt x="810719" y="696550"/>
                </a:moveTo>
                <a:cubicBezTo>
                  <a:pt x="1008839" y="691787"/>
                  <a:pt x="1228867" y="674642"/>
                  <a:pt x="1445084" y="623207"/>
                </a:cubicBezTo>
                <a:cubicBezTo>
                  <a:pt x="1512712" y="607015"/>
                  <a:pt x="1578434" y="587965"/>
                  <a:pt x="1640347" y="556532"/>
                </a:cubicBezTo>
                <a:cubicBezTo>
                  <a:pt x="1667969" y="542245"/>
                  <a:pt x="1695592" y="526052"/>
                  <a:pt x="1720357" y="507002"/>
                </a:cubicBezTo>
                <a:cubicBezTo>
                  <a:pt x="1738454" y="492715"/>
                  <a:pt x="1753694" y="473665"/>
                  <a:pt x="1765124" y="453662"/>
                </a:cubicBezTo>
                <a:cubicBezTo>
                  <a:pt x="1792747" y="406037"/>
                  <a:pt x="1785127" y="357460"/>
                  <a:pt x="1743217" y="322217"/>
                </a:cubicBezTo>
                <a:cubicBezTo>
                  <a:pt x="1718452" y="301262"/>
                  <a:pt x="1690829" y="284117"/>
                  <a:pt x="1661302" y="269830"/>
                </a:cubicBezTo>
                <a:cubicBezTo>
                  <a:pt x="1577482" y="227920"/>
                  <a:pt x="1487947" y="200297"/>
                  <a:pt x="1397459" y="178390"/>
                </a:cubicBezTo>
                <a:cubicBezTo>
                  <a:pt x="1322212" y="160292"/>
                  <a:pt x="1245059" y="152672"/>
                  <a:pt x="1167907" y="147910"/>
                </a:cubicBezTo>
                <a:cubicBezTo>
                  <a:pt x="1158382" y="146957"/>
                  <a:pt x="1148857" y="147910"/>
                  <a:pt x="1141237" y="144100"/>
                </a:cubicBezTo>
                <a:cubicBezTo>
                  <a:pt x="1134569" y="141242"/>
                  <a:pt x="1126949" y="132670"/>
                  <a:pt x="1126949" y="126955"/>
                </a:cubicBezTo>
                <a:cubicBezTo>
                  <a:pt x="1127902" y="119335"/>
                  <a:pt x="1135522" y="111715"/>
                  <a:pt x="1142189" y="107905"/>
                </a:cubicBezTo>
                <a:cubicBezTo>
                  <a:pt x="1148857" y="104095"/>
                  <a:pt x="1158382" y="106000"/>
                  <a:pt x="1166002" y="106000"/>
                </a:cubicBezTo>
                <a:cubicBezTo>
                  <a:pt x="1291732" y="105047"/>
                  <a:pt x="1412699" y="129812"/>
                  <a:pt x="1529857" y="170770"/>
                </a:cubicBezTo>
                <a:cubicBezTo>
                  <a:pt x="1587007" y="190772"/>
                  <a:pt x="1643204" y="214585"/>
                  <a:pt x="1698449" y="240302"/>
                </a:cubicBezTo>
                <a:cubicBezTo>
                  <a:pt x="1727024" y="253637"/>
                  <a:pt x="1754647" y="273640"/>
                  <a:pt x="1777507" y="295547"/>
                </a:cubicBezTo>
                <a:cubicBezTo>
                  <a:pt x="1827037" y="342220"/>
                  <a:pt x="1837514" y="404132"/>
                  <a:pt x="1808939" y="466045"/>
                </a:cubicBezTo>
                <a:cubicBezTo>
                  <a:pt x="1794652" y="498430"/>
                  <a:pt x="1771792" y="524147"/>
                  <a:pt x="1745122" y="546055"/>
                </a:cubicBezTo>
                <a:cubicBezTo>
                  <a:pt x="1696544" y="585107"/>
                  <a:pt x="1641299" y="609872"/>
                  <a:pt x="1584149" y="629875"/>
                </a:cubicBezTo>
                <a:cubicBezTo>
                  <a:pt x="1472707" y="668927"/>
                  <a:pt x="1357454" y="691787"/>
                  <a:pt x="1240297" y="707980"/>
                </a:cubicBezTo>
                <a:cubicBezTo>
                  <a:pt x="1101232" y="727982"/>
                  <a:pt x="962167" y="738460"/>
                  <a:pt x="821197" y="741317"/>
                </a:cubicBezTo>
                <a:cubicBezTo>
                  <a:pt x="653557" y="744175"/>
                  <a:pt x="485917" y="735602"/>
                  <a:pt x="322087" y="696550"/>
                </a:cubicBezTo>
                <a:cubicBezTo>
                  <a:pt x="256364" y="681310"/>
                  <a:pt x="193499" y="658450"/>
                  <a:pt x="135397" y="624160"/>
                </a:cubicBezTo>
                <a:cubicBezTo>
                  <a:pt x="97297" y="601300"/>
                  <a:pt x="63007" y="575582"/>
                  <a:pt x="36337" y="539387"/>
                </a:cubicBezTo>
                <a:cubicBezTo>
                  <a:pt x="-6526" y="481285"/>
                  <a:pt x="-11288" y="420325"/>
                  <a:pt x="21097" y="355555"/>
                </a:cubicBezTo>
                <a:cubicBezTo>
                  <a:pt x="39194" y="319360"/>
                  <a:pt x="64912" y="289832"/>
                  <a:pt x="94439" y="263162"/>
                </a:cubicBezTo>
                <a:cubicBezTo>
                  <a:pt x="172544" y="192677"/>
                  <a:pt x="263984" y="145052"/>
                  <a:pt x="361139" y="106952"/>
                </a:cubicBezTo>
                <a:cubicBezTo>
                  <a:pt x="487822" y="57422"/>
                  <a:pt x="620219" y="30752"/>
                  <a:pt x="754522" y="14560"/>
                </a:cubicBezTo>
                <a:cubicBezTo>
                  <a:pt x="926924" y="-6395"/>
                  <a:pt x="1099327" y="-3538"/>
                  <a:pt x="1271729" y="15512"/>
                </a:cubicBezTo>
                <a:cubicBezTo>
                  <a:pt x="1420319" y="31705"/>
                  <a:pt x="1567004" y="59327"/>
                  <a:pt x="1707974" y="112667"/>
                </a:cubicBezTo>
                <a:cubicBezTo>
                  <a:pt x="1726072" y="119335"/>
                  <a:pt x="1743217" y="127907"/>
                  <a:pt x="1760362" y="136480"/>
                </a:cubicBezTo>
                <a:cubicBezTo>
                  <a:pt x="1772744" y="142195"/>
                  <a:pt x="1780364" y="150767"/>
                  <a:pt x="1775602" y="165055"/>
                </a:cubicBezTo>
                <a:cubicBezTo>
                  <a:pt x="1771792" y="175532"/>
                  <a:pt x="1759409" y="179342"/>
                  <a:pt x="1744169" y="171722"/>
                </a:cubicBezTo>
                <a:cubicBezTo>
                  <a:pt x="1655587" y="131717"/>
                  <a:pt x="1561289" y="111715"/>
                  <a:pt x="1466992" y="91712"/>
                </a:cubicBezTo>
                <a:cubicBezTo>
                  <a:pt x="1356502" y="68852"/>
                  <a:pt x="1244107" y="56470"/>
                  <a:pt x="1131712" y="48850"/>
                </a:cubicBezTo>
                <a:cubicBezTo>
                  <a:pt x="931687" y="36467"/>
                  <a:pt x="733567" y="51707"/>
                  <a:pt x="539257" y="99332"/>
                </a:cubicBezTo>
                <a:cubicBezTo>
                  <a:pt x="434482" y="123145"/>
                  <a:pt x="333517" y="160292"/>
                  <a:pt x="239219" y="214585"/>
                </a:cubicBezTo>
                <a:cubicBezTo>
                  <a:pt x="190642" y="242207"/>
                  <a:pt x="144922" y="274592"/>
                  <a:pt x="105869" y="315550"/>
                </a:cubicBezTo>
                <a:cubicBezTo>
                  <a:pt x="91582" y="330790"/>
                  <a:pt x="78247" y="347935"/>
                  <a:pt x="66817" y="366032"/>
                </a:cubicBezTo>
                <a:cubicBezTo>
                  <a:pt x="32527" y="422230"/>
                  <a:pt x="38242" y="478427"/>
                  <a:pt x="83962" y="525100"/>
                </a:cubicBezTo>
                <a:cubicBezTo>
                  <a:pt x="106822" y="548912"/>
                  <a:pt x="134444" y="568915"/>
                  <a:pt x="163019" y="587012"/>
                </a:cubicBezTo>
                <a:cubicBezTo>
                  <a:pt x="225884" y="626065"/>
                  <a:pt x="296369" y="646067"/>
                  <a:pt x="368759" y="660355"/>
                </a:cubicBezTo>
                <a:cubicBezTo>
                  <a:pt x="505919" y="687977"/>
                  <a:pt x="645937" y="697502"/>
                  <a:pt x="810719" y="696550"/>
                </a:cubicBezTo>
                <a:close/>
              </a:path>
            </a:pathLst>
          </a:custGeom>
          <a:solidFill>
            <a:schemeClr val="accent1"/>
          </a:solidFill>
          <a:ln w="9525" cap="flat">
            <a:noFill/>
            <a:prstDash val="solid"/>
            <a:miter/>
          </a:ln>
        </p:spPr>
        <p:txBody>
          <a:bodyPr rtlCol="0" anchor="ctr"/>
          <a:lstStyle/>
          <a:p>
            <a:endParaRPr lang="en-US" sz="1948" dirty="0"/>
          </a:p>
        </p:txBody>
      </p:sp>
      <p:sp>
        <p:nvSpPr>
          <p:cNvPr id="5" name="TextBox 4">
            <a:extLst>
              <a:ext uri="{FF2B5EF4-FFF2-40B4-BE49-F238E27FC236}">
                <a16:creationId xmlns:a16="http://schemas.microsoft.com/office/drawing/2014/main" id="{9CE93DC0-AC21-B7CE-1EBB-ED524E83FBD1}"/>
              </a:ext>
            </a:extLst>
          </p:cNvPr>
          <p:cNvSpPr txBox="1"/>
          <p:nvPr/>
        </p:nvSpPr>
        <p:spPr>
          <a:xfrm>
            <a:off x="1745384" y="4364084"/>
            <a:ext cx="10102788" cy="2185214"/>
          </a:xfrm>
          <a:prstGeom prst="rect">
            <a:avLst/>
          </a:prstGeom>
          <a:noFill/>
        </p:spPr>
        <p:txBody>
          <a:bodyPr wrap="square">
            <a:spAutoFit/>
          </a:bodyPr>
          <a:lstStyle/>
          <a:p>
            <a:pPr algn="just" fontAlgn="base">
              <a:buNone/>
            </a:pPr>
            <a:r>
              <a:rPr lang="es-MX" sz="1600" b="1" i="1" u="sng" dirty="0">
                <a:solidFill>
                  <a:srgbClr val="008000"/>
                </a:solidFill>
                <a:effectLst/>
                <a:latin typeface="Aptos" panose="020B0004020202020204" pitchFamily="34" charset="0"/>
              </a:rPr>
              <a:t>Respecto al cobro de la prima del Seguro de Vida Deudores:</a:t>
            </a:r>
            <a:r>
              <a:rPr lang="es-MX" sz="1600" b="1" i="1" dirty="0">
                <a:solidFill>
                  <a:srgbClr val="008000"/>
                </a:solidFill>
                <a:effectLst/>
                <a:latin typeface="Aptos" panose="020B0004020202020204" pitchFamily="34" charset="0"/>
              </a:rPr>
              <a:t>  </a:t>
            </a:r>
            <a:endParaRPr lang="es-MX" sz="1600" b="1" i="0" dirty="0">
              <a:solidFill>
                <a:srgbClr val="008000"/>
              </a:solidFill>
              <a:effectLst/>
              <a:latin typeface="Aptos" panose="020B0004020202020204" pitchFamily="34" charset="0"/>
            </a:endParaRPr>
          </a:p>
          <a:p>
            <a:pPr algn="just" fontAlgn="base">
              <a:buNone/>
            </a:pPr>
            <a:endParaRPr lang="es-MX" sz="1600" b="0" i="0" dirty="0">
              <a:solidFill>
                <a:srgbClr val="008000"/>
              </a:solidFill>
              <a:effectLst/>
              <a:latin typeface="Aptos" panose="020B0004020202020204" pitchFamily="34" charset="0"/>
            </a:endParaRPr>
          </a:p>
          <a:p>
            <a:pPr algn="just" fontAlgn="base">
              <a:buNone/>
            </a:pPr>
            <a:r>
              <a:rPr lang="es-MX" sz="1600" b="0" i="1" dirty="0">
                <a:solidFill>
                  <a:srgbClr val="008000"/>
                </a:solidFill>
                <a:effectLst/>
                <a:latin typeface="Aptos" panose="020B0004020202020204" pitchFamily="34" charset="0"/>
              </a:rPr>
              <a:t>"Si bien es cierto que la cuota del crédito es pactada entre las partes, </a:t>
            </a:r>
            <a:r>
              <a:rPr lang="es-MX" sz="1600" b="1" i="1" u="sng" dirty="0">
                <a:solidFill>
                  <a:srgbClr val="008000"/>
                </a:solidFill>
                <a:effectLst/>
                <a:latin typeface="Aptos" panose="020B0004020202020204" pitchFamily="34" charset="0"/>
              </a:rPr>
              <a:t>el concepto de seguro es independiente y puede llegar a tener variación (incremento o disminución) de acuerdo con la adjudicación de las Compañías Aseguradoras y Tasas ofertadas</a:t>
            </a:r>
            <a:r>
              <a:rPr lang="es-MX" sz="1600" b="0" i="1" dirty="0">
                <a:solidFill>
                  <a:srgbClr val="008000"/>
                </a:solidFill>
                <a:effectLst/>
                <a:latin typeface="Aptos" panose="020B0004020202020204" pitchFamily="34" charset="0"/>
              </a:rPr>
              <a:t>, toda vez que el BANCO AGRARIO DE COLOMBIA S.A. en cumplimiento de lo establecido en el Decreto 673 de 2014, adelanta cada dos (2) años Proceso Licitatorio para contratar la Compañía Aseguradora que asumirá los riesgos para la siguiente vigencia”.</a:t>
            </a:r>
            <a:endParaRPr lang="es-MX" sz="1600" b="0" i="0" dirty="0">
              <a:solidFill>
                <a:srgbClr val="008000"/>
              </a:solidFill>
              <a:effectLst/>
              <a:latin typeface="Aptos" panose="020B0004020202020204" pitchFamily="34" charset="0"/>
            </a:endParaRPr>
          </a:p>
          <a:p>
            <a:pPr algn="just" fontAlgn="base">
              <a:buNone/>
            </a:pPr>
            <a:br>
              <a:rPr lang="es-MX" sz="1200" b="0" i="1" dirty="0">
                <a:solidFill>
                  <a:srgbClr val="8F6E57"/>
                </a:solidFill>
                <a:effectLst/>
                <a:latin typeface="Aptos" panose="020B0004020202020204" pitchFamily="34" charset="0"/>
              </a:rPr>
            </a:br>
            <a:endParaRPr lang="es-MX" sz="1200" b="0" i="0" dirty="0">
              <a:solidFill>
                <a:srgbClr val="8F6E57"/>
              </a:solidFill>
              <a:effectLst/>
              <a:latin typeface="Aptos" panose="020B0004020202020204" pitchFamily="34" charset="0"/>
            </a:endParaRPr>
          </a:p>
        </p:txBody>
      </p:sp>
      <p:sp>
        <p:nvSpPr>
          <p:cNvPr id="7" name="Oval 6">
            <a:extLst>
              <a:ext uri="{FF2B5EF4-FFF2-40B4-BE49-F238E27FC236}">
                <a16:creationId xmlns:a16="http://schemas.microsoft.com/office/drawing/2014/main" id="{9B78A3CC-E0AD-DB11-63A4-7266042709EF}"/>
              </a:ext>
            </a:extLst>
          </p:cNvPr>
          <p:cNvSpPr/>
          <p:nvPr/>
        </p:nvSpPr>
        <p:spPr>
          <a:xfrm>
            <a:off x="251892" y="4479954"/>
            <a:ext cx="1307762" cy="155503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dirty="0"/>
          </a:p>
        </p:txBody>
      </p:sp>
      <p:sp>
        <p:nvSpPr>
          <p:cNvPr id="8" name="TextBox 7">
            <a:extLst>
              <a:ext uri="{FF2B5EF4-FFF2-40B4-BE49-F238E27FC236}">
                <a16:creationId xmlns:a16="http://schemas.microsoft.com/office/drawing/2014/main" id="{614CF4E8-DCDF-C272-594C-4D54ACF78041}"/>
              </a:ext>
            </a:extLst>
          </p:cNvPr>
          <p:cNvSpPr txBox="1"/>
          <p:nvPr/>
        </p:nvSpPr>
        <p:spPr>
          <a:xfrm rot="20034878">
            <a:off x="289130" y="5071269"/>
            <a:ext cx="1233286" cy="338554"/>
          </a:xfrm>
          <a:prstGeom prst="rect">
            <a:avLst/>
          </a:prstGeom>
          <a:noFill/>
        </p:spPr>
        <p:txBody>
          <a:bodyPr wrap="none" rtlCol="0">
            <a:spAutoFit/>
          </a:bodyPr>
          <a:lstStyle/>
          <a:p>
            <a:r>
              <a:rPr lang="es-CO" sz="1600" b="1" i="1" u="sng" dirty="0">
                <a:solidFill>
                  <a:srgbClr val="5C4738"/>
                </a:solidFill>
                <a:effectLst>
                  <a:outerShdw blurRad="38100" dist="38100" dir="2700000" algn="tl">
                    <a:srgbClr val="000000">
                      <a:alpha val="43137"/>
                    </a:srgbClr>
                  </a:outerShdw>
                </a:effectLst>
                <a:latin typeface="Aptos" panose="020B0004020202020204" pitchFamily="34" charset="0"/>
              </a:rPr>
              <a:t>Importante</a:t>
            </a:r>
          </a:p>
        </p:txBody>
      </p:sp>
    </p:spTree>
    <p:extLst>
      <p:ext uri="{BB962C8B-B14F-4D97-AF65-F5344CB8AC3E}">
        <p14:creationId xmlns:p14="http://schemas.microsoft.com/office/powerpoint/2010/main" val="343398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40ECB-8237-C034-2013-63971FEC005E}"/>
            </a:ext>
          </a:extLst>
        </p:cNvPr>
        <p:cNvGrpSpPr/>
        <p:nvPr/>
      </p:nvGrpSpPr>
      <p:grpSpPr>
        <a:xfrm>
          <a:off x="0" y="0"/>
          <a:ext cx="0" cy="0"/>
          <a:chOff x="0" y="0"/>
          <a:chExt cx="0" cy="0"/>
        </a:xfrm>
      </p:grpSpPr>
      <p:sp>
        <p:nvSpPr>
          <p:cNvPr id="4" name="Freeform: Shape 2">
            <a:extLst>
              <a:ext uri="{FF2B5EF4-FFF2-40B4-BE49-F238E27FC236}">
                <a16:creationId xmlns:a16="http://schemas.microsoft.com/office/drawing/2014/main" id="{8CD4F83D-4E88-439D-DF40-B04714BA9B10}"/>
              </a:ext>
            </a:extLst>
          </p:cNvPr>
          <p:cNvSpPr/>
          <p:nvPr/>
        </p:nvSpPr>
        <p:spPr>
          <a:xfrm rot="21423916">
            <a:off x="8851198" y="-18663"/>
            <a:ext cx="3382504" cy="1386214"/>
          </a:xfrm>
          <a:custGeom>
            <a:avLst/>
            <a:gdLst>
              <a:gd name="connsiteX0" fmla="*/ 0 w 4536860"/>
              <a:gd name="connsiteY0" fmla="*/ 0 h 2947908"/>
              <a:gd name="connsiteX1" fmla="*/ 4536860 w 4536860"/>
              <a:gd name="connsiteY1" fmla="*/ 232585 h 2947908"/>
              <a:gd name="connsiteX2" fmla="*/ 4397657 w 4536860"/>
              <a:gd name="connsiteY2" fmla="*/ 2947908 h 2947908"/>
              <a:gd name="connsiteX3" fmla="*/ 622868 w 4536860"/>
              <a:gd name="connsiteY3" fmla="*/ 2947908 h 2947908"/>
              <a:gd name="connsiteX4" fmla="*/ 0 w 4536860"/>
              <a:gd name="connsiteY4" fmla="*/ 2325040 h 294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860" h="2947908">
                <a:moveTo>
                  <a:pt x="0" y="0"/>
                </a:moveTo>
                <a:lnTo>
                  <a:pt x="4536860" y="232585"/>
                </a:lnTo>
                <a:lnTo>
                  <a:pt x="4397657" y="2947908"/>
                </a:lnTo>
                <a:lnTo>
                  <a:pt x="622868" y="2947908"/>
                </a:lnTo>
                <a:cubicBezTo>
                  <a:pt x="278868" y="2947908"/>
                  <a:pt x="0" y="2669040"/>
                  <a:pt x="0" y="2325040"/>
                </a:cubicBezTo>
                <a:close/>
              </a:path>
            </a:pathLst>
          </a:custGeom>
          <a:solidFill>
            <a:srgbClr val="FFBD2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5" name="TextBox 4">
            <a:extLst>
              <a:ext uri="{FF2B5EF4-FFF2-40B4-BE49-F238E27FC236}">
                <a16:creationId xmlns:a16="http://schemas.microsoft.com/office/drawing/2014/main" id="{ADA53AFE-659A-6E7B-9734-7CD79E61CE54}"/>
              </a:ext>
            </a:extLst>
          </p:cNvPr>
          <p:cNvSpPr txBox="1"/>
          <p:nvPr/>
        </p:nvSpPr>
        <p:spPr>
          <a:xfrm>
            <a:off x="81091" y="87616"/>
            <a:ext cx="107052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5C4738"/>
                </a:solidFill>
                <a:effectLst/>
                <a:uLnTx/>
                <a:uFillTx/>
                <a:latin typeface="sen"/>
                <a:ea typeface="+mn-ea"/>
                <a:cs typeface="+mn-cs"/>
              </a:rPr>
              <a:t>Solicitud y Certificado de Seguro de Vida Deudores</a:t>
            </a:r>
          </a:p>
        </p:txBody>
      </p:sp>
      <p:sp>
        <p:nvSpPr>
          <p:cNvPr id="14" name="TextBox 13">
            <a:extLst>
              <a:ext uri="{FF2B5EF4-FFF2-40B4-BE49-F238E27FC236}">
                <a16:creationId xmlns:a16="http://schemas.microsoft.com/office/drawing/2014/main" id="{417ECCCA-BF66-3A0A-81FF-4575F2977CCD}"/>
              </a:ext>
            </a:extLst>
          </p:cNvPr>
          <p:cNvSpPr txBox="1"/>
          <p:nvPr/>
        </p:nvSpPr>
        <p:spPr>
          <a:xfrm>
            <a:off x="-35110" y="1342809"/>
            <a:ext cx="2999459" cy="1477328"/>
          </a:xfrm>
          <a:prstGeom prst="rect">
            <a:avLst/>
          </a:prstGeom>
          <a:noFill/>
        </p:spPr>
        <p:txBody>
          <a:bodyPr wrap="square">
            <a:spAutoFit/>
          </a:bodyPr>
          <a:lstStyle/>
          <a:p>
            <a:pPr algn="ctr"/>
            <a:r>
              <a:rPr lang="es-MX" b="1" u="sng" dirty="0"/>
              <a:t>Créditos Asociados a Garantías Hipotecarias:</a:t>
            </a:r>
          </a:p>
          <a:p>
            <a:pPr algn="ctr"/>
            <a:r>
              <a:rPr lang="es-MX" b="1" dirty="0">
                <a:solidFill>
                  <a:schemeClr val="accent4">
                    <a:lumMod val="50000"/>
                  </a:schemeClr>
                </a:solidFill>
              </a:rPr>
              <a:t>SEGURO </a:t>
            </a:r>
            <a:r>
              <a:rPr lang="es-MX" sz="1800" b="1" dirty="0">
                <a:solidFill>
                  <a:schemeClr val="accent4">
                    <a:lumMod val="50000"/>
                  </a:schemeClr>
                </a:solidFill>
              </a:rPr>
              <a:t>VIDA DEUDORES</a:t>
            </a:r>
          </a:p>
          <a:p>
            <a:pPr algn="ctr"/>
            <a:r>
              <a:rPr lang="es-MX" sz="1800" dirty="0">
                <a:solidFill>
                  <a:schemeClr val="accent4">
                    <a:lumMod val="50000"/>
                  </a:schemeClr>
                </a:solidFill>
              </a:rPr>
              <a:t>Compañía:</a:t>
            </a:r>
          </a:p>
          <a:p>
            <a:pPr algn="ctr"/>
            <a:r>
              <a:rPr lang="es-MX" sz="1800" b="1" dirty="0">
                <a:solidFill>
                  <a:schemeClr val="accent4">
                    <a:lumMod val="50000"/>
                  </a:schemeClr>
                </a:solidFill>
              </a:rPr>
              <a:t>HDI Seguros</a:t>
            </a:r>
            <a:endParaRPr lang="es-CO" dirty="0">
              <a:solidFill>
                <a:schemeClr val="accent4">
                  <a:lumMod val="50000"/>
                </a:schemeClr>
              </a:solidFill>
            </a:endParaRPr>
          </a:p>
        </p:txBody>
      </p:sp>
      <p:pic>
        <p:nvPicPr>
          <p:cNvPr id="7" name="Picture 6">
            <a:extLst>
              <a:ext uri="{FF2B5EF4-FFF2-40B4-BE49-F238E27FC236}">
                <a16:creationId xmlns:a16="http://schemas.microsoft.com/office/drawing/2014/main" id="{225FDD14-B2AC-FFB8-24AD-39FD709977D0}"/>
              </a:ext>
            </a:extLst>
          </p:cNvPr>
          <p:cNvPicPr>
            <a:picLocks noChangeAspect="1"/>
          </p:cNvPicPr>
          <p:nvPr/>
        </p:nvPicPr>
        <p:blipFill>
          <a:blip r:embed="rId2"/>
          <a:stretch>
            <a:fillRect/>
          </a:stretch>
        </p:blipFill>
        <p:spPr>
          <a:xfrm>
            <a:off x="7505118" y="674444"/>
            <a:ext cx="4524123" cy="609594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56EA7C0-B5B9-9D2F-AE61-F68AFDE7EFBE}"/>
              </a:ext>
            </a:extLst>
          </p:cNvPr>
          <p:cNvPicPr>
            <a:picLocks noChangeAspect="1"/>
          </p:cNvPicPr>
          <p:nvPr/>
        </p:nvPicPr>
        <p:blipFill>
          <a:blip r:embed="rId3"/>
          <a:stretch>
            <a:fillRect/>
          </a:stretch>
        </p:blipFill>
        <p:spPr>
          <a:xfrm>
            <a:off x="2867487" y="645138"/>
            <a:ext cx="4353244" cy="6095940"/>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3A2A9D56-E24E-49DE-0334-DF29AD79B2FF}"/>
              </a:ext>
            </a:extLst>
          </p:cNvPr>
          <p:cNvSpPr txBox="1"/>
          <p:nvPr/>
        </p:nvSpPr>
        <p:spPr>
          <a:xfrm>
            <a:off x="302242" y="5534959"/>
            <a:ext cx="2324757" cy="861774"/>
          </a:xfrm>
          <a:prstGeom prst="rect">
            <a:avLst/>
          </a:prstGeom>
          <a:noFill/>
        </p:spPr>
        <p:txBody>
          <a:bodyPr wrap="square" rtlCol="0">
            <a:spAutoFit/>
          </a:bodyPr>
          <a:lstStyle/>
          <a:p>
            <a:pPr algn="ctr"/>
            <a:r>
              <a:rPr lang="es-MX" sz="1000" dirty="0"/>
              <a:t>Estamos a su disposición para brindar la información adicional que requieran. </a:t>
            </a:r>
          </a:p>
          <a:p>
            <a:endParaRPr lang="es-MX" sz="1000" i="1" dirty="0"/>
          </a:p>
          <a:p>
            <a:pPr algn="ctr"/>
            <a:r>
              <a:rPr lang="es-MX" sz="1000" i="1" dirty="0"/>
              <a:t>Área Seguros &lt;</a:t>
            </a:r>
            <a:r>
              <a:rPr lang="es-MX" sz="1000" i="1" u="sng" dirty="0">
                <a:hlinkClick r:id="rId4" tooltip="mailto:area.seguros@bancoagrario.gov.co"/>
              </a:rPr>
              <a:t>area.seguros@bancoagrario.gov.co</a:t>
            </a:r>
            <a:r>
              <a:rPr lang="es-MX" sz="1000" i="1" dirty="0"/>
              <a:t>&gt;</a:t>
            </a:r>
            <a:endParaRPr lang="es-MX" sz="1000" dirty="0"/>
          </a:p>
        </p:txBody>
      </p:sp>
      <p:sp>
        <p:nvSpPr>
          <p:cNvPr id="2" name="TextBox 1">
            <a:extLst>
              <a:ext uri="{FF2B5EF4-FFF2-40B4-BE49-F238E27FC236}">
                <a16:creationId xmlns:a16="http://schemas.microsoft.com/office/drawing/2014/main" id="{DD7220A5-B0D7-9589-882F-3680F864F7FB}"/>
              </a:ext>
            </a:extLst>
          </p:cNvPr>
          <p:cNvSpPr txBox="1"/>
          <p:nvPr/>
        </p:nvSpPr>
        <p:spPr>
          <a:xfrm>
            <a:off x="162759" y="3300385"/>
            <a:ext cx="2704728" cy="2031325"/>
          </a:xfrm>
          <a:prstGeom prst="rect">
            <a:avLst/>
          </a:prstGeom>
          <a:noFill/>
        </p:spPr>
        <p:txBody>
          <a:bodyPr wrap="square">
            <a:spAutoFit/>
          </a:bodyPr>
          <a:lstStyle/>
          <a:p>
            <a:pPr algn="ctr"/>
            <a:r>
              <a:rPr lang="es-MX" b="1" u="sng" dirty="0"/>
              <a:t>Período de Transición:</a:t>
            </a:r>
          </a:p>
          <a:p>
            <a:pPr algn="ctr"/>
            <a:r>
              <a:rPr lang="es-MX" b="1" dirty="0">
                <a:solidFill>
                  <a:schemeClr val="accent4">
                    <a:lumMod val="50000"/>
                  </a:schemeClr>
                </a:solidFill>
              </a:rPr>
              <a:t>3 meses</a:t>
            </a:r>
          </a:p>
          <a:p>
            <a:pPr algn="ctr"/>
            <a:r>
              <a:rPr lang="es-MX" sz="1800" b="1" dirty="0">
                <a:solidFill>
                  <a:schemeClr val="accent4">
                    <a:lumMod val="50000"/>
                  </a:schemeClr>
                </a:solidFill>
              </a:rPr>
              <a:t>* Hasta el 31 de</a:t>
            </a:r>
            <a:r>
              <a:rPr lang="es-MX" b="1" dirty="0">
                <a:solidFill>
                  <a:schemeClr val="accent4">
                    <a:lumMod val="50000"/>
                  </a:schemeClr>
                </a:solidFill>
              </a:rPr>
              <a:t> Marzo de 2026 no aplica devoluciones, por procesos de implementación</a:t>
            </a:r>
            <a:endParaRPr lang="es-MX" sz="1800" b="1" dirty="0">
              <a:solidFill>
                <a:schemeClr val="accent4">
                  <a:lumMod val="50000"/>
                </a:schemeClr>
              </a:solidFill>
            </a:endParaRPr>
          </a:p>
        </p:txBody>
      </p:sp>
    </p:spTree>
    <p:extLst>
      <p:ext uri="{BB962C8B-B14F-4D97-AF65-F5344CB8AC3E}">
        <p14:creationId xmlns:p14="http://schemas.microsoft.com/office/powerpoint/2010/main" val="396521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0991C5-7B20-99D5-1EEC-B228F28A3FC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A934B41-4C59-D2A2-8B45-EA444A8D2B66}"/>
              </a:ext>
            </a:extLst>
          </p:cNvPr>
          <p:cNvPicPr>
            <a:picLocks noChangeAspect="1"/>
          </p:cNvPicPr>
          <p:nvPr/>
        </p:nvPicPr>
        <p:blipFill>
          <a:blip r:embed="rId2"/>
          <a:stretch>
            <a:fillRect/>
          </a:stretch>
        </p:blipFill>
        <p:spPr>
          <a:xfrm>
            <a:off x="2964351" y="662683"/>
            <a:ext cx="3988848" cy="6107701"/>
          </a:xfrm>
          <a:prstGeom prst="rect">
            <a:avLst/>
          </a:prstGeom>
          <a:ln>
            <a:noFill/>
          </a:ln>
          <a:effectLst>
            <a:outerShdw blurRad="292100" dist="139700" dir="2700000" algn="tl" rotWithShape="0">
              <a:srgbClr val="333333">
                <a:alpha val="65000"/>
              </a:srgbClr>
            </a:outerShdw>
          </a:effectLst>
        </p:spPr>
      </p:pic>
      <p:sp>
        <p:nvSpPr>
          <p:cNvPr id="4" name="Freeform: Shape 2">
            <a:extLst>
              <a:ext uri="{FF2B5EF4-FFF2-40B4-BE49-F238E27FC236}">
                <a16:creationId xmlns:a16="http://schemas.microsoft.com/office/drawing/2014/main" id="{135D6FA2-7DA4-883C-E0E4-511527427717}"/>
              </a:ext>
            </a:extLst>
          </p:cNvPr>
          <p:cNvSpPr/>
          <p:nvPr/>
        </p:nvSpPr>
        <p:spPr>
          <a:xfrm rot="21423916">
            <a:off x="8851198" y="-18663"/>
            <a:ext cx="3382504" cy="1386214"/>
          </a:xfrm>
          <a:custGeom>
            <a:avLst/>
            <a:gdLst>
              <a:gd name="connsiteX0" fmla="*/ 0 w 4536860"/>
              <a:gd name="connsiteY0" fmla="*/ 0 h 2947908"/>
              <a:gd name="connsiteX1" fmla="*/ 4536860 w 4536860"/>
              <a:gd name="connsiteY1" fmla="*/ 232585 h 2947908"/>
              <a:gd name="connsiteX2" fmla="*/ 4397657 w 4536860"/>
              <a:gd name="connsiteY2" fmla="*/ 2947908 h 2947908"/>
              <a:gd name="connsiteX3" fmla="*/ 622868 w 4536860"/>
              <a:gd name="connsiteY3" fmla="*/ 2947908 h 2947908"/>
              <a:gd name="connsiteX4" fmla="*/ 0 w 4536860"/>
              <a:gd name="connsiteY4" fmla="*/ 2325040 h 294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860" h="2947908">
                <a:moveTo>
                  <a:pt x="0" y="0"/>
                </a:moveTo>
                <a:lnTo>
                  <a:pt x="4536860" y="232585"/>
                </a:lnTo>
                <a:lnTo>
                  <a:pt x="4397657" y="2947908"/>
                </a:lnTo>
                <a:lnTo>
                  <a:pt x="622868" y="2947908"/>
                </a:lnTo>
                <a:cubicBezTo>
                  <a:pt x="278868" y="2947908"/>
                  <a:pt x="0" y="2669040"/>
                  <a:pt x="0" y="2325040"/>
                </a:cubicBezTo>
                <a:close/>
              </a:path>
            </a:pathLst>
          </a:custGeom>
          <a:solidFill>
            <a:srgbClr val="FFBD2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pic>
        <p:nvPicPr>
          <p:cNvPr id="12" name="Picture 11">
            <a:extLst>
              <a:ext uri="{FF2B5EF4-FFF2-40B4-BE49-F238E27FC236}">
                <a16:creationId xmlns:a16="http://schemas.microsoft.com/office/drawing/2014/main" id="{FF23CE48-AE88-BDDB-0B76-75C6B7CF3B47}"/>
              </a:ext>
            </a:extLst>
          </p:cNvPr>
          <p:cNvPicPr>
            <a:picLocks noChangeAspect="1"/>
          </p:cNvPicPr>
          <p:nvPr/>
        </p:nvPicPr>
        <p:blipFill>
          <a:blip r:embed="rId3"/>
          <a:stretch>
            <a:fillRect/>
          </a:stretch>
        </p:blipFill>
        <p:spPr>
          <a:xfrm>
            <a:off x="7448365" y="698315"/>
            <a:ext cx="3988848" cy="6107701"/>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04837D5-7661-6E38-D743-5B35E2746DE5}"/>
              </a:ext>
            </a:extLst>
          </p:cNvPr>
          <p:cNvSpPr txBox="1"/>
          <p:nvPr/>
        </p:nvSpPr>
        <p:spPr>
          <a:xfrm>
            <a:off x="22992" y="786872"/>
            <a:ext cx="2999459" cy="2031325"/>
          </a:xfrm>
          <a:prstGeom prst="rect">
            <a:avLst/>
          </a:prstGeom>
          <a:noFill/>
        </p:spPr>
        <p:txBody>
          <a:bodyPr wrap="square">
            <a:spAutoFit/>
          </a:bodyPr>
          <a:lstStyle/>
          <a:p>
            <a:pPr algn="ctr"/>
            <a:r>
              <a:rPr lang="es-MX" b="1" u="sng" dirty="0"/>
              <a:t>Créditos NO Asociados a Garantías Hipotecarias</a:t>
            </a:r>
          </a:p>
          <a:p>
            <a:pPr algn="ctr"/>
            <a:r>
              <a:rPr lang="es-MX" b="1" u="sng" dirty="0"/>
              <a:t>(Incluye Libranza):</a:t>
            </a:r>
            <a:endParaRPr lang="es-MX" dirty="0"/>
          </a:p>
          <a:p>
            <a:pPr algn="ctr"/>
            <a:r>
              <a:rPr lang="es-MX" sz="1800" b="1" dirty="0">
                <a:solidFill>
                  <a:srgbClr val="CC6600"/>
                </a:solidFill>
              </a:rPr>
              <a:t>SEGURO VIDA DEUDORES</a:t>
            </a:r>
          </a:p>
          <a:p>
            <a:pPr algn="ctr"/>
            <a:r>
              <a:rPr lang="es-MX" sz="1800" dirty="0">
                <a:solidFill>
                  <a:srgbClr val="CC6600"/>
                </a:solidFill>
              </a:rPr>
              <a:t>Compañía:</a:t>
            </a:r>
          </a:p>
          <a:p>
            <a:pPr algn="ctr"/>
            <a:r>
              <a:rPr lang="es-MX" sz="1800" dirty="0">
                <a:solidFill>
                  <a:srgbClr val="CC6600"/>
                </a:solidFill>
              </a:rPr>
              <a:t>Coaseguro:</a:t>
            </a:r>
          </a:p>
          <a:p>
            <a:pPr algn="ctr"/>
            <a:r>
              <a:rPr lang="es-MX" sz="1800" b="1" dirty="0">
                <a:solidFill>
                  <a:srgbClr val="CC6600"/>
                </a:solidFill>
              </a:rPr>
              <a:t>Positiva/Mundial/Previsora</a:t>
            </a:r>
            <a:endParaRPr lang="es-CO" dirty="0">
              <a:solidFill>
                <a:srgbClr val="CC6600"/>
              </a:solidFill>
            </a:endParaRPr>
          </a:p>
        </p:txBody>
      </p:sp>
      <p:sp>
        <p:nvSpPr>
          <p:cNvPr id="16" name="TextBox 15">
            <a:extLst>
              <a:ext uri="{FF2B5EF4-FFF2-40B4-BE49-F238E27FC236}">
                <a16:creationId xmlns:a16="http://schemas.microsoft.com/office/drawing/2014/main" id="{B19210BA-F5F7-26FA-8059-87FF57D76462}"/>
              </a:ext>
            </a:extLst>
          </p:cNvPr>
          <p:cNvSpPr txBox="1"/>
          <p:nvPr/>
        </p:nvSpPr>
        <p:spPr>
          <a:xfrm>
            <a:off x="302242" y="5392917"/>
            <a:ext cx="2324757" cy="861774"/>
          </a:xfrm>
          <a:prstGeom prst="rect">
            <a:avLst/>
          </a:prstGeom>
          <a:noFill/>
        </p:spPr>
        <p:txBody>
          <a:bodyPr wrap="square" rtlCol="0">
            <a:spAutoFit/>
          </a:bodyPr>
          <a:lstStyle/>
          <a:p>
            <a:pPr algn="ctr"/>
            <a:r>
              <a:rPr lang="es-MX" sz="1000" dirty="0"/>
              <a:t>Estamos a su disposición para brindar la información adicional que requieran. </a:t>
            </a:r>
          </a:p>
          <a:p>
            <a:pPr algn="just"/>
            <a:endParaRPr lang="es-MX" sz="1000" dirty="0"/>
          </a:p>
          <a:p>
            <a:pPr algn="ctr"/>
            <a:r>
              <a:rPr lang="es-MX" sz="1000" i="1" dirty="0"/>
              <a:t>Área Seguros &lt;</a:t>
            </a:r>
            <a:r>
              <a:rPr lang="es-MX" sz="1000" i="1" u="sng" dirty="0">
                <a:hlinkClick r:id="rId4" tooltip="mailto:area.seguros@bancoagrario.gov.co"/>
              </a:rPr>
              <a:t>area.seguros@bancoagrario.gov.co</a:t>
            </a:r>
            <a:r>
              <a:rPr lang="es-MX" sz="1000" i="1" dirty="0"/>
              <a:t>&gt;</a:t>
            </a:r>
            <a:endParaRPr lang="es-MX" sz="1000" dirty="0"/>
          </a:p>
        </p:txBody>
      </p:sp>
      <p:sp>
        <p:nvSpPr>
          <p:cNvPr id="17" name="TextBox 16">
            <a:extLst>
              <a:ext uri="{FF2B5EF4-FFF2-40B4-BE49-F238E27FC236}">
                <a16:creationId xmlns:a16="http://schemas.microsoft.com/office/drawing/2014/main" id="{2084A9E9-3767-E238-91B0-2A6BF35C11D8}"/>
              </a:ext>
            </a:extLst>
          </p:cNvPr>
          <p:cNvSpPr txBox="1"/>
          <p:nvPr/>
        </p:nvSpPr>
        <p:spPr>
          <a:xfrm>
            <a:off x="81091" y="87616"/>
            <a:ext cx="107052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5C4738"/>
                </a:solidFill>
                <a:effectLst/>
                <a:uLnTx/>
                <a:uFillTx/>
                <a:latin typeface="sen"/>
                <a:ea typeface="+mn-ea"/>
                <a:cs typeface="+mn-cs"/>
              </a:rPr>
              <a:t>Solicitud y Certificado de Seguro de Vida Deudores</a:t>
            </a:r>
          </a:p>
        </p:txBody>
      </p:sp>
      <p:sp>
        <p:nvSpPr>
          <p:cNvPr id="2" name="TextBox 1">
            <a:extLst>
              <a:ext uri="{FF2B5EF4-FFF2-40B4-BE49-F238E27FC236}">
                <a16:creationId xmlns:a16="http://schemas.microsoft.com/office/drawing/2014/main" id="{D000DC30-2296-3961-5032-CDB409C6DAB2}"/>
              </a:ext>
            </a:extLst>
          </p:cNvPr>
          <p:cNvSpPr txBox="1"/>
          <p:nvPr/>
        </p:nvSpPr>
        <p:spPr>
          <a:xfrm>
            <a:off x="-35110" y="3196424"/>
            <a:ext cx="2999459" cy="2031325"/>
          </a:xfrm>
          <a:prstGeom prst="rect">
            <a:avLst/>
          </a:prstGeom>
          <a:noFill/>
        </p:spPr>
        <p:txBody>
          <a:bodyPr wrap="square">
            <a:spAutoFit/>
          </a:bodyPr>
          <a:lstStyle/>
          <a:p>
            <a:pPr algn="ctr"/>
            <a:r>
              <a:rPr lang="es-MX" b="1" u="sng" dirty="0"/>
              <a:t>Período de Transición:</a:t>
            </a:r>
          </a:p>
          <a:p>
            <a:pPr algn="ctr"/>
            <a:r>
              <a:rPr lang="es-MX" b="1" dirty="0">
                <a:solidFill>
                  <a:srgbClr val="CC6600"/>
                </a:solidFill>
              </a:rPr>
              <a:t>3 meses</a:t>
            </a:r>
            <a:endParaRPr lang="es-MX" b="1" dirty="0">
              <a:solidFill>
                <a:schemeClr val="accent4">
                  <a:lumMod val="50000"/>
                </a:schemeClr>
              </a:solidFill>
            </a:endParaRPr>
          </a:p>
          <a:p>
            <a:pPr algn="ctr"/>
            <a:r>
              <a:rPr lang="es-MX" b="1" dirty="0">
                <a:solidFill>
                  <a:srgbClr val="CC6600"/>
                </a:solidFill>
              </a:rPr>
              <a:t>* Hasta el 31 de Marzo de 2026 no aplica devoluciones, por procesos de implementación</a:t>
            </a:r>
          </a:p>
          <a:p>
            <a:pPr algn="ctr"/>
            <a:endParaRPr lang="es-MX" b="1" dirty="0">
              <a:solidFill>
                <a:srgbClr val="CC6600"/>
              </a:solidFill>
            </a:endParaRPr>
          </a:p>
        </p:txBody>
      </p:sp>
    </p:spTree>
    <p:extLst>
      <p:ext uri="{BB962C8B-B14F-4D97-AF65-F5344CB8AC3E}">
        <p14:creationId xmlns:p14="http://schemas.microsoft.com/office/powerpoint/2010/main" val="379751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7A5573-05DD-357B-A6BB-88FB127F14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7A0D55-4541-64EB-141B-C15528587AC6}"/>
              </a:ext>
            </a:extLst>
          </p:cNvPr>
          <p:cNvPicPr>
            <a:picLocks noChangeAspect="1"/>
          </p:cNvPicPr>
          <p:nvPr/>
        </p:nvPicPr>
        <p:blipFill>
          <a:blip r:embed="rId2"/>
          <a:stretch>
            <a:fillRect/>
          </a:stretch>
        </p:blipFill>
        <p:spPr>
          <a:xfrm>
            <a:off x="3925099" y="2068497"/>
            <a:ext cx="3070439" cy="4443075"/>
          </a:xfrm>
          <a:prstGeom prst="rect">
            <a:avLst/>
          </a:prstGeom>
        </p:spPr>
      </p:pic>
      <p:sp>
        <p:nvSpPr>
          <p:cNvPr id="9" name="Rectangle: Rounded Corners 8">
            <a:extLst>
              <a:ext uri="{FF2B5EF4-FFF2-40B4-BE49-F238E27FC236}">
                <a16:creationId xmlns:a16="http://schemas.microsoft.com/office/drawing/2014/main" id="{28DA4DC3-9E77-58FA-FE53-56BA3F63C187}"/>
              </a:ext>
            </a:extLst>
          </p:cNvPr>
          <p:cNvSpPr/>
          <p:nvPr/>
        </p:nvSpPr>
        <p:spPr>
          <a:xfrm>
            <a:off x="3891786" y="5157742"/>
            <a:ext cx="3138855" cy="871980"/>
          </a:xfrm>
          <a:prstGeom prst="roundRect">
            <a:avLst/>
          </a:prstGeom>
          <a:noFill/>
          <a:ln w="22225"/>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DB2BBC1F-F55F-B23F-9E96-70FC7840C8D0}"/>
              </a:ext>
            </a:extLst>
          </p:cNvPr>
          <p:cNvSpPr/>
          <p:nvPr/>
        </p:nvSpPr>
        <p:spPr>
          <a:xfrm>
            <a:off x="3925099" y="2305151"/>
            <a:ext cx="3138855" cy="871980"/>
          </a:xfrm>
          <a:prstGeom prst="roundRect">
            <a:avLst/>
          </a:prstGeom>
          <a:noFill/>
          <a:ln w="22225"/>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4" name="Freeform: Shape 2">
            <a:extLst>
              <a:ext uri="{FF2B5EF4-FFF2-40B4-BE49-F238E27FC236}">
                <a16:creationId xmlns:a16="http://schemas.microsoft.com/office/drawing/2014/main" id="{619024F1-4D1D-3CA7-B94D-9B0283A78014}"/>
              </a:ext>
            </a:extLst>
          </p:cNvPr>
          <p:cNvSpPr/>
          <p:nvPr/>
        </p:nvSpPr>
        <p:spPr>
          <a:xfrm rot="21423916">
            <a:off x="8851198" y="-18663"/>
            <a:ext cx="3382504" cy="1386214"/>
          </a:xfrm>
          <a:custGeom>
            <a:avLst/>
            <a:gdLst>
              <a:gd name="connsiteX0" fmla="*/ 0 w 4536860"/>
              <a:gd name="connsiteY0" fmla="*/ 0 h 2947908"/>
              <a:gd name="connsiteX1" fmla="*/ 4536860 w 4536860"/>
              <a:gd name="connsiteY1" fmla="*/ 232585 h 2947908"/>
              <a:gd name="connsiteX2" fmla="*/ 4397657 w 4536860"/>
              <a:gd name="connsiteY2" fmla="*/ 2947908 h 2947908"/>
              <a:gd name="connsiteX3" fmla="*/ 622868 w 4536860"/>
              <a:gd name="connsiteY3" fmla="*/ 2947908 h 2947908"/>
              <a:gd name="connsiteX4" fmla="*/ 0 w 4536860"/>
              <a:gd name="connsiteY4" fmla="*/ 2325040 h 294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860" h="2947908">
                <a:moveTo>
                  <a:pt x="0" y="0"/>
                </a:moveTo>
                <a:lnTo>
                  <a:pt x="4536860" y="232585"/>
                </a:lnTo>
                <a:lnTo>
                  <a:pt x="4397657" y="2947908"/>
                </a:lnTo>
                <a:lnTo>
                  <a:pt x="622868" y="2947908"/>
                </a:lnTo>
                <a:cubicBezTo>
                  <a:pt x="278868" y="2947908"/>
                  <a:pt x="0" y="2669040"/>
                  <a:pt x="0" y="2325040"/>
                </a:cubicBezTo>
                <a:close/>
              </a:path>
            </a:pathLst>
          </a:custGeom>
          <a:solidFill>
            <a:srgbClr val="FFBD2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6" name="TextBox 15">
            <a:extLst>
              <a:ext uri="{FF2B5EF4-FFF2-40B4-BE49-F238E27FC236}">
                <a16:creationId xmlns:a16="http://schemas.microsoft.com/office/drawing/2014/main" id="{A13C1443-027D-9800-6685-3C6730D4FE34}"/>
              </a:ext>
            </a:extLst>
          </p:cNvPr>
          <p:cNvSpPr txBox="1"/>
          <p:nvPr/>
        </p:nvSpPr>
        <p:spPr>
          <a:xfrm>
            <a:off x="1316992" y="6565148"/>
            <a:ext cx="8974790" cy="246221"/>
          </a:xfrm>
          <a:prstGeom prst="rect">
            <a:avLst/>
          </a:prstGeom>
          <a:noFill/>
        </p:spPr>
        <p:txBody>
          <a:bodyPr wrap="square" rtlCol="0">
            <a:spAutoFit/>
          </a:bodyPr>
          <a:lstStyle/>
          <a:p>
            <a:pPr algn="ctr"/>
            <a:r>
              <a:rPr lang="es-MX" sz="1000" dirty="0"/>
              <a:t>Estamos a su disposición para brindar la información adicional que requieran. </a:t>
            </a:r>
            <a:r>
              <a:rPr lang="es-MX" sz="1000" b="1" dirty="0">
                <a:solidFill>
                  <a:srgbClr val="5C4738"/>
                </a:solidFill>
                <a:latin typeface="Onest"/>
              </a:rPr>
              <a:t>Fuente:  </a:t>
            </a:r>
            <a:r>
              <a:rPr lang="es-MX" sz="1000" i="1" dirty="0"/>
              <a:t>Área Seguros &lt;</a:t>
            </a:r>
            <a:r>
              <a:rPr lang="es-MX" sz="1000" i="1" u="sng" dirty="0">
                <a:hlinkClick r:id="rId3" tooltip="mailto:area.seguros@bancoagrario.gov.co"/>
              </a:rPr>
              <a:t>area.seguros@bancoagrario.gov.co</a:t>
            </a:r>
            <a:r>
              <a:rPr lang="es-MX" sz="1000" i="1" dirty="0"/>
              <a:t>&gt;</a:t>
            </a:r>
            <a:endParaRPr lang="es-MX" sz="1000" dirty="0"/>
          </a:p>
        </p:txBody>
      </p:sp>
      <p:sp>
        <p:nvSpPr>
          <p:cNvPr id="17" name="TextBox 16">
            <a:extLst>
              <a:ext uri="{FF2B5EF4-FFF2-40B4-BE49-F238E27FC236}">
                <a16:creationId xmlns:a16="http://schemas.microsoft.com/office/drawing/2014/main" id="{F6AA45A6-0714-07F2-7DE2-18D4314F41FC}"/>
              </a:ext>
            </a:extLst>
          </p:cNvPr>
          <p:cNvSpPr txBox="1"/>
          <p:nvPr/>
        </p:nvSpPr>
        <p:spPr>
          <a:xfrm>
            <a:off x="81091" y="87616"/>
            <a:ext cx="107052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5C4738"/>
                </a:solidFill>
                <a:effectLst/>
                <a:uLnTx/>
                <a:uFillTx/>
                <a:latin typeface="sen"/>
                <a:ea typeface="+mn-ea"/>
                <a:cs typeface="+mn-cs"/>
              </a:rPr>
              <a:t>Link de Publicación en la Página WEB Banco Agrario</a:t>
            </a:r>
          </a:p>
        </p:txBody>
      </p:sp>
      <p:sp>
        <p:nvSpPr>
          <p:cNvPr id="5" name="TextBox 4">
            <a:extLst>
              <a:ext uri="{FF2B5EF4-FFF2-40B4-BE49-F238E27FC236}">
                <a16:creationId xmlns:a16="http://schemas.microsoft.com/office/drawing/2014/main" id="{F970AFA7-F84D-4152-E4A9-1898A87D4CCB}"/>
              </a:ext>
            </a:extLst>
          </p:cNvPr>
          <p:cNvSpPr txBox="1"/>
          <p:nvPr/>
        </p:nvSpPr>
        <p:spPr>
          <a:xfrm>
            <a:off x="3506828" y="1323095"/>
            <a:ext cx="7570539" cy="369332"/>
          </a:xfrm>
          <a:prstGeom prst="rect">
            <a:avLst/>
          </a:prstGeom>
          <a:noFill/>
        </p:spPr>
        <p:txBody>
          <a:bodyPr wrap="square">
            <a:spAutoFit/>
          </a:bodyPr>
          <a:lstStyle/>
          <a:p>
            <a:pPr>
              <a:buNone/>
            </a:pPr>
            <a:r>
              <a:rPr lang="es-CO" dirty="0">
                <a:effectLst/>
                <a:latin typeface="-apple-system"/>
                <a:hlinkClick r:id="rId4" tooltip="https://www.bancoagrario.gov.co/servicio%20al%20cliente"/>
              </a:rPr>
              <a:t>https://www.bancoagrario.gov.co/servicio%20al%20cliente</a:t>
            </a:r>
            <a:r>
              <a:rPr lang="es-CO" dirty="0">
                <a:effectLst/>
                <a:latin typeface="-apple-system"/>
              </a:rPr>
              <a:t> </a:t>
            </a:r>
            <a:endParaRPr lang="es-CO" dirty="0"/>
          </a:p>
        </p:txBody>
      </p:sp>
      <p:sp>
        <p:nvSpPr>
          <p:cNvPr id="6" name="TextBox 5">
            <a:extLst>
              <a:ext uri="{FF2B5EF4-FFF2-40B4-BE49-F238E27FC236}">
                <a16:creationId xmlns:a16="http://schemas.microsoft.com/office/drawing/2014/main" id="{B99375F0-0C89-609E-BE3B-7D6588FE5C93}"/>
              </a:ext>
            </a:extLst>
          </p:cNvPr>
          <p:cNvSpPr txBox="1"/>
          <p:nvPr/>
        </p:nvSpPr>
        <p:spPr>
          <a:xfrm>
            <a:off x="838013" y="1333903"/>
            <a:ext cx="1354347" cy="369332"/>
          </a:xfrm>
          <a:prstGeom prst="rect">
            <a:avLst/>
          </a:prstGeom>
          <a:noFill/>
        </p:spPr>
        <p:txBody>
          <a:bodyPr wrap="square" rtlCol="0">
            <a:spAutoFit/>
          </a:bodyPr>
          <a:lstStyle/>
          <a:p>
            <a:r>
              <a:rPr lang="es-CO" dirty="0"/>
              <a:t>Link</a:t>
            </a:r>
          </a:p>
        </p:txBody>
      </p:sp>
      <p:sp>
        <p:nvSpPr>
          <p:cNvPr id="7" name="TextBox 6">
            <a:extLst>
              <a:ext uri="{FF2B5EF4-FFF2-40B4-BE49-F238E27FC236}">
                <a16:creationId xmlns:a16="http://schemas.microsoft.com/office/drawing/2014/main" id="{D6F4E820-912E-F6E4-54D4-26430D52E17A}"/>
              </a:ext>
            </a:extLst>
          </p:cNvPr>
          <p:cNvSpPr txBox="1"/>
          <p:nvPr/>
        </p:nvSpPr>
        <p:spPr>
          <a:xfrm>
            <a:off x="817161" y="823486"/>
            <a:ext cx="1986424" cy="369332"/>
          </a:xfrm>
          <a:prstGeom prst="rect">
            <a:avLst/>
          </a:prstGeom>
          <a:noFill/>
        </p:spPr>
        <p:txBody>
          <a:bodyPr wrap="square" rtlCol="0">
            <a:spAutoFit/>
          </a:bodyPr>
          <a:lstStyle/>
          <a:p>
            <a:r>
              <a:rPr lang="es-CO" dirty="0"/>
              <a:t>Direccionamiento</a:t>
            </a:r>
          </a:p>
        </p:txBody>
      </p:sp>
      <p:sp>
        <p:nvSpPr>
          <p:cNvPr id="8" name="TextBox 7">
            <a:extLst>
              <a:ext uri="{FF2B5EF4-FFF2-40B4-BE49-F238E27FC236}">
                <a16:creationId xmlns:a16="http://schemas.microsoft.com/office/drawing/2014/main" id="{344B686F-4B9D-7A86-95C0-488AD10238CF}"/>
              </a:ext>
            </a:extLst>
          </p:cNvPr>
          <p:cNvSpPr txBox="1"/>
          <p:nvPr/>
        </p:nvSpPr>
        <p:spPr>
          <a:xfrm>
            <a:off x="3508793" y="836426"/>
            <a:ext cx="7110323" cy="369332"/>
          </a:xfrm>
          <a:prstGeom prst="rect">
            <a:avLst/>
          </a:prstGeom>
          <a:noFill/>
        </p:spPr>
        <p:txBody>
          <a:bodyPr wrap="square" rtlCol="0">
            <a:spAutoFit/>
          </a:bodyPr>
          <a:lstStyle/>
          <a:p>
            <a:r>
              <a:rPr lang="es-CO" dirty="0"/>
              <a:t>Inicio &gt; Servicio al Cliente &gt; Pólizas de seguros de deudores del Banco</a:t>
            </a:r>
          </a:p>
        </p:txBody>
      </p:sp>
      <p:sp>
        <p:nvSpPr>
          <p:cNvPr id="10" name="TextBox 9">
            <a:extLst>
              <a:ext uri="{FF2B5EF4-FFF2-40B4-BE49-F238E27FC236}">
                <a16:creationId xmlns:a16="http://schemas.microsoft.com/office/drawing/2014/main" id="{DE7766E1-6B2F-3590-3357-0A4CFBB737B5}"/>
              </a:ext>
            </a:extLst>
          </p:cNvPr>
          <p:cNvSpPr txBox="1"/>
          <p:nvPr/>
        </p:nvSpPr>
        <p:spPr>
          <a:xfrm>
            <a:off x="817161" y="1845133"/>
            <a:ext cx="1986424" cy="369332"/>
          </a:xfrm>
          <a:prstGeom prst="rect">
            <a:avLst/>
          </a:prstGeom>
          <a:noFill/>
        </p:spPr>
        <p:txBody>
          <a:bodyPr wrap="square" rtlCol="0">
            <a:spAutoFit/>
          </a:bodyPr>
          <a:lstStyle/>
          <a:p>
            <a:r>
              <a:rPr lang="es-CO" dirty="0"/>
              <a:t>Visualización</a:t>
            </a:r>
          </a:p>
        </p:txBody>
      </p:sp>
      <p:sp>
        <p:nvSpPr>
          <p:cNvPr id="18" name="TextBox 17">
            <a:extLst>
              <a:ext uri="{FF2B5EF4-FFF2-40B4-BE49-F238E27FC236}">
                <a16:creationId xmlns:a16="http://schemas.microsoft.com/office/drawing/2014/main" id="{E30DEA8B-3BB1-3A45-92C1-D39F40567426}"/>
              </a:ext>
            </a:extLst>
          </p:cNvPr>
          <p:cNvSpPr txBox="1"/>
          <p:nvPr/>
        </p:nvSpPr>
        <p:spPr>
          <a:xfrm>
            <a:off x="3506828" y="1791557"/>
            <a:ext cx="6715664" cy="369332"/>
          </a:xfrm>
          <a:prstGeom prst="rect">
            <a:avLst/>
          </a:prstGeom>
          <a:noFill/>
        </p:spPr>
        <p:txBody>
          <a:bodyPr wrap="square">
            <a:spAutoFit/>
          </a:bodyPr>
          <a:lstStyle/>
          <a:p>
            <a:r>
              <a:rPr lang="es-MX" dirty="0">
                <a:hlinkClick r:id="rId5" tooltip="https://www.bancoagrario.gov.co/servicio%20al%20cliente#collapse-accordion-3692-9"/>
              </a:rPr>
              <a:t>Polizas de seguros de deudores del Banco</a:t>
            </a:r>
            <a:endParaRPr lang="es-CO" dirty="0"/>
          </a:p>
        </p:txBody>
      </p:sp>
      <p:sp>
        <p:nvSpPr>
          <p:cNvPr id="13" name="Speech Bubble: Rectangle with Corners Rounded 12">
            <a:extLst>
              <a:ext uri="{FF2B5EF4-FFF2-40B4-BE49-F238E27FC236}">
                <a16:creationId xmlns:a16="http://schemas.microsoft.com/office/drawing/2014/main" id="{FEA4F360-92E1-F3DE-3843-BB20B76E4A05}"/>
              </a:ext>
            </a:extLst>
          </p:cNvPr>
          <p:cNvSpPr/>
          <p:nvPr/>
        </p:nvSpPr>
        <p:spPr>
          <a:xfrm>
            <a:off x="8293334" y="2186780"/>
            <a:ext cx="2493034" cy="369332"/>
          </a:xfrm>
          <a:prstGeom prst="wedgeRoundRectCallout">
            <a:avLst>
              <a:gd name="adj1" fmla="val -99726"/>
              <a:gd name="adj2" fmla="val 1025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400" dirty="0"/>
              <a:t>Actas de Adjudicación</a:t>
            </a:r>
          </a:p>
        </p:txBody>
      </p:sp>
      <p:sp>
        <p:nvSpPr>
          <p:cNvPr id="14" name="Speech Bubble: Rectangle with Corners Rounded 13">
            <a:extLst>
              <a:ext uri="{FF2B5EF4-FFF2-40B4-BE49-F238E27FC236}">
                <a16:creationId xmlns:a16="http://schemas.microsoft.com/office/drawing/2014/main" id="{2CF4D284-BDA3-3C44-3D92-2BF2A3110231}"/>
              </a:ext>
            </a:extLst>
          </p:cNvPr>
          <p:cNvSpPr/>
          <p:nvPr/>
        </p:nvSpPr>
        <p:spPr>
          <a:xfrm>
            <a:off x="8293334" y="5031295"/>
            <a:ext cx="2584575" cy="499609"/>
          </a:xfrm>
          <a:prstGeom prst="wedgeRoundRectCallout">
            <a:avLst>
              <a:gd name="adj1" fmla="val -98329"/>
              <a:gd name="adj2" fmla="val 6736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400" dirty="0"/>
              <a:t>Formatos</a:t>
            </a:r>
          </a:p>
          <a:p>
            <a:pPr algn="ctr"/>
            <a:r>
              <a:rPr lang="es-CO" sz="1000" dirty="0"/>
              <a:t>SOLICITUD y CERTIFICADO DE SEGURO</a:t>
            </a:r>
          </a:p>
        </p:txBody>
      </p:sp>
    </p:spTree>
    <p:extLst>
      <p:ext uri="{BB962C8B-B14F-4D97-AF65-F5344CB8AC3E}">
        <p14:creationId xmlns:p14="http://schemas.microsoft.com/office/powerpoint/2010/main" val="410520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8">
            <a:extLst>
              <a:ext uri="{FF2B5EF4-FFF2-40B4-BE49-F238E27FC236}">
                <a16:creationId xmlns:a16="http://schemas.microsoft.com/office/drawing/2014/main" id="{DA61E2F7-6587-EFA7-1DBD-7FCDB993C209}"/>
              </a:ext>
            </a:extLst>
          </p:cNvPr>
          <p:cNvPicPr>
            <a:picLocks noChangeAspect="1"/>
          </p:cNvPicPr>
          <p:nvPr/>
        </p:nvPicPr>
        <p:blipFill>
          <a:blip r:embed="rId2"/>
          <a:srcRect l="36023" t="196" b="-196"/>
          <a:stretch/>
        </p:blipFill>
        <p:spPr>
          <a:xfrm>
            <a:off x="6691357" y="10718"/>
            <a:ext cx="5500643" cy="5460763"/>
          </a:xfrm>
          <a:custGeom>
            <a:avLst/>
            <a:gdLst>
              <a:gd name="connsiteX0" fmla="*/ 0 w 3424890"/>
              <a:gd name="connsiteY0" fmla="*/ 0 h 3424886"/>
              <a:gd name="connsiteX1" fmla="*/ 3424890 w 3424890"/>
              <a:gd name="connsiteY1" fmla="*/ 0 h 3424886"/>
              <a:gd name="connsiteX2" fmla="*/ 3424890 w 3424890"/>
              <a:gd name="connsiteY2" fmla="*/ 3424886 h 3424886"/>
              <a:gd name="connsiteX3" fmla="*/ 0 w 3424890"/>
              <a:gd name="connsiteY3" fmla="*/ 0 h 3424886"/>
            </a:gdLst>
            <a:ahLst/>
            <a:cxnLst>
              <a:cxn ang="0">
                <a:pos x="connsiteX0" y="connsiteY0"/>
              </a:cxn>
              <a:cxn ang="0">
                <a:pos x="connsiteX1" y="connsiteY1"/>
              </a:cxn>
              <a:cxn ang="0">
                <a:pos x="connsiteX2" y="connsiteY2"/>
              </a:cxn>
              <a:cxn ang="0">
                <a:pos x="connsiteX3" y="connsiteY3"/>
              </a:cxn>
            </a:cxnLst>
            <a:rect l="l" t="t" r="r" b="b"/>
            <a:pathLst>
              <a:path w="3424890" h="3424886">
                <a:moveTo>
                  <a:pt x="0" y="0"/>
                </a:moveTo>
                <a:lnTo>
                  <a:pt x="3424890" y="0"/>
                </a:lnTo>
                <a:lnTo>
                  <a:pt x="3424890" y="3424886"/>
                </a:lnTo>
                <a:cubicBezTo>
                  <a:pt x="1533596" y="3424886"/>
                  <a:pt x="0" y="1891295"/>
                  <a:pt x="0" y="0"/>
                </a:cubicBezTo>
                <a:close/>
              </a:path>
            </a:pathLst>
          </a:custGeom>
        </p:spPr>
      </p:pic>
      <p:sp>
        <p:nvSpPr>
          <p:cNvPr id="19" name="Freeform: Shape 15">
            <a:extLst>
              <a:ext uri="{FF2B5EF4-FFF2-40B4-BE49-F238E27FC236}">
                <a16:creationId xmlns:a16="http://schemas.microsoft.com/office/drawing/2014/main" id="{EBA9BC07-CA2F-462F-7361-40C43183F60F}"/>
              </a:ext>
            </a:extLst>
          </p:cNvPr>
          <p:cNvSpPr/>
          <p:nvPr/>
        </p:nvSpPr>
        <p:spPr>
          <a:xfrm>
            <a:off x="9171578" y="-76816"/>
            <a:ext cx="3020422" cy="3027680"/>
          </a:xfrm>
          <a:custGeom>
            <a:avLst/>
            <a:gdLst>
              <a:gd name="connsiteX0" fmla="*/ 396240 w 396240"/>
              <a:gd name="connsiteY0" fmla="*/ 397192 h 397192"/>
              <a:gd name="connsiteX1" fmla="*/ 396240 w 396240"/>
              <a:gd name="connsiteY1" fmla="*/ 397192 h 397192"/>
              <a:gd name="connsiteX2" fmla="*/ 396240 w 396240"/>
              <a:gd name="connsiteY2" fmla="*/ 0 h 397192"/>
              <a:gd name="connsiteX3" fmla="*/ 0 w 396240"/>
              <a:gd name="connsiteY3" fmla="*/ 0 h 397192"/>
              <a:gd name="connsiteX4" fmla="*/ 0 w 396240"/>
              <a:gd name="connsiteY4" fmla="*/ 0 h 397192"/>
              <a:gd name="connsiteX5" fmla="*/ 396240 w 396240"/>
              <a:gd name="connsiteY5" fmla="*/ 397192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40" h="397192">
                <a:moveTo>
                  <a:pt x="396240" y="397192"/>
                </a:moveTo>
                <a:lnTo>
                  <a:pt x="396240" y="397192"/>
                </a:lnTo>
                <a:lnTo>
                  <a:pt x="396240" y="0"/>
                </a:lnTo>
                <a:lnTo>
                  <a:pt x="0" y="0"/>
                </a:lnTo>
                <a:lnTo>
                  <a:pt x="0" y="0"/>
                </a:lnTo>
                <a:cubicBezTo>
                  <a:pt x="0" y="219075"/>
                  <a:pt x="177165" y="397192"/>
                  <a:pt x="396240" y="397192"/>
                </a:cubicBezTo>
                <a:close/>
              </a:path>
            </a:pathLst>
          </a:custGeom>
          <a:solidFill>
            <a:srgbClr val="FFBD2A"/>
          </a:solidFill>
          <a:ln w="9525" cap="flat">
            <a:noFill/>
            <a:prstDash val="solid"/>
            <a:miter/>
          </a:ln>
        </p:spPr>
        <p:txBody>
          <a:bodyPr rtlCol="0" anchor="ctr"/>
          <a:lstStyle/>
          <a:p>
            <a:endParaRPr lang="es-CO" noProof="0" dirty="0">
              <a:solidFill>
                <a:schemeClr val="bg1"/>
              </a:solidFill>
            </a:endParaRPr>
          </a:p>
        </p:txBody>
      </p:sp>
      <p:pic>
        <p:nvPicPr>
          <p:cNvPr id="20" name="Gráfico 19">
            <a:extLst>
              <a:ext uri="{FF2B5EF4-FFF2-40B4-BE49-F238E27FC236}">
                <a16:creationId xmlns:a16="http://schemas.microsoft.com/office/drawing/2014/main" id="{4856FC9C-8971-EA02-0BBF-1FD161DF1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3069" y="484121"/>
            <a:ext cx="1171638" cy="1392045"/>
          </a:xfrm>
          <a:prstGeom prst="rect">
            <a:avLst/>
          </a:prstGeom>
        </p:spPr>
      </p:pic>
      <p:sp>
        <p:nvSpPr>
          <p:cNvPr id="7" name="Rectangle: Rounded Corners 6">
            <a:extLst>
              <a:ext uri="{FF2B5EF4-FFF2-40B4-BE49-F238E27FC236}">
                <a16:creationId xmlns:a16="http://schemas.microsoft.com/office/drawing/2014/main" id="{6C17774A-112A-A6CE-8CFB-5BF7AE0F2E0B}"/>
              </a:ext>
            </a:extLst>
          </p:cNvPr>
          <p:cNvSpPr/>
          <p:nvPr/>
        </p:nvSpPr>
        <p:spPr>
          <a:xfrm rot="21424198">
            <a:off x="1961337" y="4268085"/>
            <a:ext cx="4132756" cy="374402"/>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B8BEC4C2-3751-0CB2-A84F-2CBA4FC9671B}"/>
              </a:ext>
            </a:extLst>
          </p:cNvPr>
          <p:cNvSpPr txBox="1"/>
          <p:nvPr/>
        </p:nvSpPr>
        <p:spPr>
          <a:xfrm>
            <a:off x="1687287" y="2917885"/>
            <a:ext cx="4699402" cy="1541961"/>
          </a:xfrm>
          <a:prstGeom prst="rect">
            <a:avLst/>
          </a:prstGeom>
          <a:noFill/>
        </p:spPr>
        <p:txBody>
          <a:bodyPr wrap="square" rtlCol="0">
            <a:spAutoFit/>
          </a:bodyPr>
          <a:lstStyle/>
          <a:p>
            <a:pPr algn="ctr">
              <a:lnSpc>
                <a:spcPct val="80000"/>
              </a:lnSpc>
            </a:pPr>
            <a:r>
              <a:rPr lang="es-CO" sz="11500" b="1" noProof="0" dirty="0">
                <a:solidFill>
                  <a:srgbClr val="5C4738"/>
                </a:solidFill>
                <a:latin typeface="+mj-lt"/>
              </a:rPr>
              <a:t>Gracias</a:t>
            </a:r>
          </a:p>
        </p:txBody>
      </p:sp>
      <p:sp>
        <p:nvSpPr>
          <p:cNvPr id="6" name="TextBox 5">
            <a:extLst>
              <a:ext uri="{FF2B5EF4-FFF2-40B4-BE49-F238E27FC236}">
                <a16:creationId xmlns:a16="http://schemas.microsoft.com/office/drawing/2014/main" id="{F7F6965A-5289-F547-B144-9BFFF17F5351}"/>
              </a:ext>
            </a:extLst>
          </p:cNvPr>
          <p:cNvSpPr txBox="1"/>
          <p:nvPr/>
        </p:nvSpPr>
        <p:spPr>
          <a:xfrm>
            <a:off x="2068286" y="4302554"/>
            <a:ext cx="4027714" cy="445315"/>
          </a:xfrm>
          <a:prstGeom prst="rect">
            <a:avLst/>
          </a:prstGeom>
          <a:noFill/>
        </p:spPr>
        <p:txBody>
          <a:bodyPr wrap="square" rtlCol="0">
            <a:spAutoFit/>
          </a:bodyPr>
          <a:lstStyle/>
          <a:p>
            <a:pPr algn="ctr">
              <a:lnSpc>
                <a:spcPct val="80000"/>
              </a:lnSpc>
            </a:pPr>
            <a:r>
              <a:rPr lang="es-CO" sz="2800" b="1" noProof="0" dirty="0">
                <a:solidFill>
                  <a:srgbClr val="5C4738"/>
                </a:solidFill>
                <a:latin typeface="+mj-lt"/>
              </a:rPr>
              <a:t>Crecer Juntos es Posible</a:t>
            </a:r>
          </a:p>
        </p:txBody>
      </p:sp>
    </p:spTree>
    <p:extLst>
      <p:ext uri="{BB962C8B-B14F-4D97-AF65-F5344CB8AC3E}">
        <p14:creationId xmlns:p14="http://schemas.microsoft.com/office/powerpoint/2010/main" val="446012165"/>
      </p:ext>
    </p:extLst>
  </p:cSld>
  <p:clrMapOvr>
    <a:masterClrMapping/>
  </p:clrMapOvr>
</p:sld>
</file>

<file path=ppt/theme/theme1.xml><?xml version="1.0" encoding="utf-8"?>
<a:theme xmlns:a="http://schemas.openxmlformats.org/drawingml/2006/main" name="Office Theme">
  <a:themeElements>
    <a:clrScheme name="Personalizado 5">
      <a:dk1>
        <a:srgbClr val="000000"/>
      </a:dk1>
      <a:lt1>
        <a:srgbClr val="FFFFFF"/>
      </a:lt1>
      <a:dk2>
        <a:srgbClr val="000000"/>
      </a:dk2>
      <a:lt2>
        <a:srgbClr val="FFFFFF"/>
      </a:lt2>
      <a:accent1>
        <a:srgbClr val="418FE9"/>
      </a:accent1>
      <a:accent2>
        <a:srgbClr val="5BC500"/>
      </a:accent2>
      <a:accent3>
        <a:srgbClr val="FFBD2A"/>
      </a:accent3>
      <a:accent4>
        <a:srgbClr val="0EC164"/>
      </a:accent4>
      <a:accent5>
        <a:srgbClr val="5C4738"/>
      </a:accent5>
      <a:accent6>
        <a:srgbClr val="009615"/>
      </a:accent6>
      <a:hlink>
        <a:srgbClr val="0563C1"/>
      </a:hlink>
      <a:folHlink>
        <a:srgbClr val="954F72"/>
      </a:folHlink>
    </a:clrScheme>
    <a:fontScheme name="social media report">
      <a:majorFont>
        <a:latin typeface="sen"/>
        <a:ea typeface=""/>
        <a:cs typeface=""/>
      </a:majorFont>
      <a:minorFont>
        <a:latin typeface="One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C376D582DCD5044BFC213DEC4806B38" ma:contentTypeVersion="13" ma:contentTypeDescription="Crear nuevo documento." ma:contentTypeScope="" ma:versionID="6c958e34fa3edaf6ac3f37cbe695cce1">
  <xsd:schema xmlns:xsd="http://www.w3.org/2001/XMLSchema" xmlns:xs="http://www.w3.org/2001/XMLSchema" xmlns:p="http://schemas.microsoft.com/office/2006/metadata/properties" xmlns:ns2="842b5468-d6d3-4fd5-8936-b42986eda469" targetNamespace="http://schemas.microsoft.com/office/2006/metadata/properties" ma:root="true" ma:fieldsID="e17e2a5e4f60186b12a2c19b50254770" ns2:_="">
    <xsd:import namespace="842b5468-d6d3-4fd5-8936-b42986eda469"/>
    <xsd:element name="properties">
      <xsd:complexType>
        <xsd:sequence>
          <xsd:element name="documentManagement">
            <xsd:complexType>
              <xsd:all>
                <xsd:element ref="ns2:SubProceso"/>
                <xsd:element ref="ns2:Fecha_x0020_Vigencia"/>
                <xsd:element ref="ns2:MacroProceso"/>
                <xsd:element ref="ns2:Proceso"/>
                <xsd:element ref="ns2:C_x00f3_digo" minOccurs="0"/>
                <xsd:element ref="ns2:Medio_x0020_de_x0020_Emisi_x00f3_n"/>
                <xsd:element ref="ns2:Versi_x00f3_n_x0020_Vigen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b5468-d6d3-4fd5-8936-b42986eda469" elementFormDefault="qualified">
    <xsd:import namespace="http://schemas.microsoft.com/office/2006/documentManagement/types"/>
    <xsd:import namespace="http://schemas.microsoft.com/office/infopath/2007/PartnerControls"/>
    <xsd:element name="SubProceso" ma:index="8" ma:displayName="SubProceso" ma:internalName="SubProceso">
      <xsd:simpleType>
        <xsd:restriction base="dms:Text">
          <xsd:maxLength value="255"/>
        </xsd:restriction>
      </xsd:simpleType>
    </xsd:element>
    <xsd:element name="Fecha_x0020_Vigencia" ma:index="9" ma:displayName="Fecha Vigencia" ma:format="DateOnly" ma:internalName="Fecha_x0020_Vigencia">
      <xsd:simpleType>
        <xsd:restriction base="dms:DateTime"/>
      </xsd:simpleType>
    </xsd:element>
    <xsd:element name="MacroProceso" ma:index="10" ma:displayName="MacroProceso" ma:default="Estrategia y Transformación Empresarial" ma:format="Dropdown" ma:internalName="MacroProceso">
      <xsd:simpleType>
        <xsd:restriction base="dms:Choice">
          <xsd:enumeration value="Estrategia y Transformación Empresarial"/>
          <xsd:enumeration value="Gestión de Aseguramiento"/>
          <xsd:enumeration value="Sostenibilidad Corporativa"/>
          <xsd:enumeration value="Mercadeo y Prospección"/>
          <xsd:enumeration value="Gestión de Valor Agregado"/>
          <xsd:enumeration value="Gestión Comercial"/>
          <xsd:enumeration value="Gestión Operativa"/>
          <xsd:enumeration value="Gestión de Tecnologías de Información"/>
          <xsd:enumeration value="Gestión del TH y Conocimiento"/>
          <xsd:enumeration value="Gestión de Abastecimiento"/>
          <xsd:enumeration value="Gestión Jurídica"/>
          <xsd:enumeration value="Gestión Financiera"/>
          <xsd:enumeration value="Gestión de Contenido Empresarial"/>
          <xsd:enumeration value="Seguimiento y Evaluación de la Gestión"/>
        </xsd:restriction>
      </xsd:simpleType>
    </xsd:element>
    <xsd:element name="Proceso" ma:index="11" ma:displayName="Proceso" ma:default="Planeación Estratégica" ma:format="Dropdown" ma:internalName="Proceso">
      <xsd:simpleType>
        <xsd:restriction base="dms:Choice">
          <xsd:enumeration value="Planeación Estratégica"/>
          <xsd:enumeration value="Arquitectura de Procesos y Mejora Continua"/>
          <xsd:enumeration value="Gestión de Proyectos"/>
          <xsd:enumeration value="Transformación Digital"/>
          <xsd:enumeration value="Gestión de Riesgos"/>
          <xsd:enumeration value="Gestión de Cumplimiento"/>
          <xsd:enumeration value="Gobierno Corporativo y Control de la Gestión"/>
          <xsd:enumeration value="Gestión de la Sostenibilidad Económica, Social y Ambiental"/>
          <xsd:enumeration value="Gestión de Comunicaciones"/>
          <xsd:enumeration value="Segmentación del Cliente"/>
          <xsd:enumeration value="Investigación de Mercado"/>
          <xsd:enumeration value="Diseño y desarrollo de Productos y Servicios"/>
          <xsd:enumeration value="Administración del Plan de Marketing"/>
          <xsd:enumeration value="Gestión de Valor Agregado, Retención, Fidelización y Evaluación del Servicio"/>
          <xsd:enumeration value="Gestión de PQRS"/>
          <xsd:enumeration value="Estrategia y Táctica Comercial"/>
          <xsd:enumeration value="Gestión del Modelo de Actuación Comercial"/>
          <xsd:enumeration value="Ejecución del Ciclo Comercial"/>
          <xsd:enumeration value="Administración y Aseguramiento de la Información de Los Clientes"/>
          <xsd:enumeration value="Gestión de Crédito"/>
          <xsd:enumeration value="Gestión de Cartera"/>
          <xsd:enumeration value="Gestión de Logística Bancaria"/>
          <xsd:enumeration value="Gestión Logística de Efectivo"/>
          <xsd:enumeration value="Gestión de Administración VISR"/>
          <xsd:enumeration value="Gestión de Canales Transaccionales"/>
          <xsd:enumeration value="Gestión de Convenios"/>
          <xsd:enumeration value="Gestión Operativa de Productos y Servicios Bancarios"/>
          <xsd:enumeration value="Control y Monitoreo Operativo"/>
          <xsd:enumeration value="Gestión Integral de Seguridad"/>
          <xsd:enumeration value="Gestión de Infraestructura de TI"/>
          <xsd:enumeration value="Gestión de Soluciones de TI"/>
          <xsd:enumeration value="Gestión de Soporte a Usuarios TIC"/>
          <xsd:enumeration value="Gestión de Ciberseguridad"/>
          <xsd:enumeration value="Atracción, Fidelización y Administración del Talento Humano"/>
          <xsd:enumeration value="Desarrollo del Talento Humano y las Relaciones Laborales"/>
          <xsd:enumeration value="Bienestar, Seguridad y Salud en el Trabajo"/>
          <xsd:enumeration value="Planeación y Estructuración de la Adquisición de Bienes y Servicios"/>
          <xsd:enumeration value="Gestión de Evaluación y selección de contratistas"/>
          <xsd:enumeration value="Formalización Contractual y Ejecución de Contrato"/>
          <xsd:enumeration value="Terminación y acta de corte de cuentas y finiquito de Contrato"/>
          <xsd:enumeration value="Gestión de Servicios Administrativos"/>
          <xsd:enumeration value="Administración de Bienes y Servicios"/>
          <xsd:enumeration value="Asesoría y Acompañamiento Jurídico"/>
          <xsd:enumeration value="Defensa Judicial"/>
          <xsd:enumeration value="Gestión de Planeación Financiera"/>
          <xsd:enumeration value="Gestión Presupuestal"/>
          <xsd:enumeration value="Gestión Contable"/>
          <xsd:enumeration value="Gestión Tributaria"/>
          <xsd:enumeration value="Gestión de Sostenibilidad Financiera"/>
          <xsd:enumeration value="Gestión de la Información y Gobierno de Datos"/>
          <xsd:enumeration value="Gestión Documental"/>
          <xsd:enumeration value="Auditoria Interna"/>
          <xsd:enumeration value="Control Disciplinario"/>
        </xsd:restriction>
      </xsd:simpleType>
    </xsd:element>
    <xsd:element name="C_x00f3_digo" ma:index="12" nillable="true" ma:displayName="Código" ma:internalName="C_x00f3_digo">
      <xsd:simpleType>
        <xsd:restriction base="dms:Text">
          <xsd:maxLength value="255"/>
        </xsd:restriction>
      </xsd:simpleType>
    </xsd:element>
    <xsd:element name="Medio_x0020_de_x0020_Emisi_x00f3_n" ma:index="13" ma:displayName="Medio de Emisión" ma:internalName="Medio_x0020_de_x0020_Emisi_x00f3_n">
      <xsd:simpleType>
        <xsd:restriction base="dms:Text">
          <xsd:maxLength value="255"/>
        </xsd:restriction>
      </xsd:simpleType>
    </xsd:element>
    <xsd:element name="Versi_x00f3_n_x0020_Vigente" ma:index="14" ma:displayName="Versión Vigente" ma:decimals="0" ma:internalName="Versi_x00f3_n_x0020_Vigente">
      <xsd:simpleType>
        <xsd:restriction base="dms:Number">
          <xsd:minInclusive value="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Nombre de Document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o_x0020_de_x0020_Emisi_x00f3_n xmlns="842b5468-d6d3-4fd5-8936-b42986eda469">CRSA-215-25 del 21/07/2025</Medio_x0020_de_x0020_Emisi_x00f3_n>
    <MacroProceso xmlns="842b5468-d6d3-4fd5-8936-b42986eda469">Mercadeo y Prospección</MacroProceso>
    <C_x00f3_digo xmlns="842b5468-d6d3-4fd5-8936-b42986eda469">MP-AP-FT-003</C_x00f3_digo>
    <Fecha_x0020_Vigencia xmlns="842b5468-d6d3-4fd5-8936-b42986eda469">2025-07-21T05:00:00+00:00</Fecha_x0020_Vigencia>
    <Proceso xmlns="842b5468-d6d3-4fd5-8936-b42986eda469">Administración del Plan de Marketing</Proceso>
    <SubProceso xmlns="842b5468-d6d3-4fd5-8936-b42986eda469"> Servicios de Mercadeo y Publicidad</SubProceso>
    <Versi_x00f3_n_x0020_Vigente xmlns="842b5468-d6d3-4fd5-8936-b42986eda469">3</Versi_x00f3_n_x0020_Vigen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3FC19E-C161-4F24-A5B9-EC8E980DF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b5468-d6d3-4fd5-8936-b42986eda4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01A0C-BFD4-4DB5-AC13-08157C3B6436}">
  <ds:schemaRefs>
    <ds:schemaRef ds:uri="http://schemas.microsoft.com/office/2006/metadata/properties"/>
    <ds:schemaRef ds:uri="http://schemas.microsoft.com/office/infopath/2007/PartnerControls"/>
    <ds:schemaRef ds:uri="842b5468-d6d3-4fd5-8936-b42986eda469"/>
  </ds:schemaRefs>
</ds:datastoreItem>
</file>

<file path=customXml/itemProps3.xml><?xml version="1.0" encoding="utf-8"?>
<ds:datastoreItem xmlns:ds="http://schemas.openxmlformats.org/officeDocument/2006/customXml" ds:itemID="{C59CDD64-D27C-4A37-A633-2AC95985B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2158</TotalTime>
  <Words>755</Words>
  <Application>Microsoft Office PowerPoint</Application>
  <PresentationFormat>Widescreen</PresentationFormat>
  <Paragraphs>75</Paragraphs>
  <Slides>9</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-apple-system</vt:lpstr>
      <vt:lpstr>Onest</vt:lpstr>
      <vt:lpstr>sen</vt:lpstr>
      <vt:lpstr>Monserrat bold</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Presentaciones Institucionales</dc:title>
  <dc:subject/>
  <dc:creator>studiocreava@gmail.com</dc:creator>
  <cp:keywords/>
  <dc:description/>
  <cp:lastModifiedBy>Marcela Rozo</cp:lastModifiedBy>
  <cp:revision>64</cp:revision>
  <dcterms:created xsi:type="dcterms:W3CDTF">2024-12-13T03:22:28Z</dcterms:created>
  <dcterms:modified xsi:type="dcterms:W3CDTF">2026-01-16T14:22:45Z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520f28-2c0f-4782-866a-ce1a9e6fe91d_Enabled">
    <vt:lpwstr>true</vt:lpwstr>
  </property>
  <property fmtid="{D5CDD505-2E9C-101B-9397-08002B2CF9AE}" pid="3" name="MSIP_Label_04520f28-2c0f-4782-866a-ce1a9e6fe91d_SetDate">
    <vt:lpwstr>2025-07-11T16:13:45Z</vt:lpwstr>
  </property>
  <property fmtid="{D5CDD505-2E9C-101B-9397-08002B2CF9AE}" pid="4" name="MSIP_Label_04520f28-2c0f-4782-866a-ce1a9e6fe91d_Method">
    <vt:lpwstr>Privileged</vt:lpwstr>
  </property>
  <property fmtid="{D5CDD505-2E9C-101B-9397-08002B2CF9AE}" pid="5" name="MSIP_Label_04520f28-2c0f-4782-866a-ce1a9e6fe91d_Name">
    <vt:lpwstr>Información publica</vt:lpwstr>
  </property>
  <property fmtid="{D5CDD505-2E9C-101B-9397-08002B2CF9AE}" pid="6" name="MSIP_Label_04520f28-2c0f-4782-866a-ce1a9e6fe91d_SiteId">
    <vt:lpwstr>c7567c2c-e9a7-4d26-849e-f361bdbab82c</vt:lpwstr>
  </property>
  <property fmtid="{D5CDD505-2E9C-101B-9397-08002B2CF9AE}" pid="7" name="MSIP_Label_04520f28-2c0f-4782-866a-ce1a9e6fe91d_ActionId">
    <vt:lpwstr>aad3b9aa-4f64-4f67-9d07-ca735a81b4c2</vt:lpwstr>
  </property>
  <property fmtid="{D5CDD505-2E9C-101B-9397-08002B2CF9AE}" pid="8" name="MSIP_Label_04520f28-2c0f-4782-866a-ce1a9e6fe91d_ContentBits">
    <vt:lpwstr>2</vt:lpwstr>
  </property>
  <property fmtid="{D5CDD505-2E9C-101B-9397-08002B2CF9AE}" pid="9" name="ClassificationContentMarkingFooterLocations">
    <vt:lpwstr>Office Theme:3</vt:lpwstr>
  </property>
  <property fmtid="{D5CDD505-2E9C-101B-9397-08002B2CF9AE}" pid="10" name="ClassificationContentMarkingFooterText">
    <vt:lpwstr>Información Publica</vt:lpwstr>
  </property>
  <property fmtid="{D5CDD505-2E9C-101B-9397-08002B2CF9AE}" pid="11" name="Order">
    <vt:r8>10000</vt:r8>
  </property>
  <property fmtid="{D5CDD505-2E9C-101B-9397-08002B2CF9AE}" pid="12" name="MSIP_Label_69208c17-96c3-4637-9dd4-d0da4155cc00_SiteId">
    <vt:lpwstr>c7567c2c-e9a7-4d26-849e-f361bdbab82c</vt:lpwstr>
  </property>
  <property fmtid="{D5CDD505-2E9C-101B-9397-08002B2CF9AE}" pid="13" name="MSIP_Label_69208c17-96c3-4637-9dd4-d0da4155cc00_Method">
    <vt:lpwstr>Privileged</vt:lpwstr>
  </property>
  <property fmtid="{D5CDD505-2E9C-101B-9397-08002B2CF9AE}" pid="14" name="MSIP_Label_69208c17-96c3-4637-9dd4-d0da4155cc00_SetDate">
    <vt:lpwstr>2024-08-30T17:07:19Z</vt:lpwstr>
  </property>
  <property fmtid="{D5CDD505-2E9C-101B-9397-08002B2CF9AE}" pid="15" name="MSIP_Label_69208c17-96c3-4637-9dd4-d0da4155cc00_Name">
    <vt:lpwstr>Información clasificada</vt:lpwstr>
  </property>
  <property fmtid="{D5CDD505-2E9C-101B-9397-08002B2CF9AE}" pid="16" name="ContentTypeId">
    <vt:lpwstr>0x0101004C376D582DCD5044BFC213DEC4806B38</vt:lpwstr>
  </property>
  <property fmtid="{D5CDD505-2E9C-101B-9397-08002B2CF9AE}" pid="17" name="MSIP_Label_69208c17-96c3-4637-9dd4-d0da4155cc00_Enabled">
    <vt:lpwstr>true</vt:lpwstr>
  </property>
  <property fmtid="{D5CDD505-2E9C-101B-9397-08002B2CF9AE}" pid="18" name="MSIP_Label_69208c17-96c3-4637-9dd4-d0da4155cc00_ActionId">
    <vt:lpwstr>32f602c8-9845-4eaa-b330-44246353660a</vt:lpwstr>
  </property>
  <property fmtid="{D5CDD505-2E9C-101B-9397-08002B2CF9AE}" pid="19" name="MSIP_Label_69208c17-96c3-4637-9dd4-d0da4155cc00_ContentBits">
    <vt:lpwstr>2</vt:lpwstr>
  </property>
  <property fmtid="{D5CDD505-2E9C-101B-9397-08002B2CF9AE}" pid="20" name="MSIP_Label_d347b247-e90e-43a3-9d7b-004f14ae6873_Enabled">
    <vt:lpwstr>true</vt:lpwstr>
  </property>
  <property fmtid="{D5CDD505-2E9C-101B-9397-08002B2CF9AE}" pid="21" name="MSIP_Label_d347b247-e90e-43a3-9d7b-004f14ae6873_SetDate">
    <vt:lpwstr>2025-12-29T22:05:37Z</vt:lpwstr>
  </property>
  <property fmtid="{D5CDD505-2E9C-101B-9397-08002B2CF9AE}" pid="22" name="MSIP_Label_d347b247-e90e-43a3-9d7b-004f14ae6873_Method">
    <vt:lpwstr>Standard</vt:lpwstr>
  </property>
  <property fmtid="{D5CDD505-2E9C-101B-9397-08002B2CF9AE}" pid="23" name="MSIP_Label_d347b247-e90e-43a3-9d7b-004f14ae6873_Name">
    <vt:lpwstr>d347b247-e90e-43a3-9d7b-004f14ae6873</vt:lpwstr>
  </property>
  <property fmtid="{D5CDD505-2E9C-101B-9397-08002B2CF9AE}" pid="24" name="MSIP_Label_d347b247-e90e-43a3-9d7b-004f14ae6873_SiteId">
    <vt:lpwstr>76e3921f-489b-4b7e-9547-9ea297add9b5</vt:lpwstr>
  </property>
  <property fmtid="{D5CDD505-2E9C-101B-9397-08002B2CF9AE}" pid="25" name="MSIP_Label_d347b247-e90e-43a3-9d7b-004f14ae6873_ActionId">
    <vt:lpwstr>7546f142-57de-42bf-9924-1f8a91542717</vt:lpwstr>
  </property>
  <property fmtid="{D5CDD505-2E9C-101B-9397-08002B2CF9AE}" pid="26" name="MSIP_Label_d347b247-e90e-43a3-9d7b-004f14ae6873_ContentBits">
    <vt:lpwstr>0</vt:lpwstr>
  </property>
  <property fmtid="{D5CDD505-2E9C-101B-9397-08002B2CF9AE}" pid="27" name="MSIP_Label_d347b247-e90e-43a3-9d7b-004f14ae6873_Tag">
    <vt:lpwstr>10, 3, 0, 1</vt:lpwstr>
  </property>
</Properties>
</file>