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21468491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4738"/>
    <a:srgbClr val="FF9900"/>
    <a:srgbClr val="008000"/>
    <a:srgbClr val="CC6600"/>
    <a:srgbClr val="8F6E57"/>
    <a:srgbClr val="FBFBFB"/>
    <a:srgbClr val="ECE9E8"/>
    <a:srgbClr val="E3DFDE"/>
    <a:srgbClr val="A8D900"/>
    <a:srgbClr val="5BC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7C2B8-D0CE-42DD-9523-8DA4016B733F}" type="datetimeFigureOut">
              <a:rPr lang="es-CO" smtClean="0"/>
              <a:t>15/01/2026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ED7D8-A248-4D7B-BAD9-41D7BA849263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9869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03957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5102CDD-1464-3716-620D-2D5B5C6223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21281015">
            <a:off x="5702504" y="2233374"/>
            <a:ext cx="2611485" cy="2576570"/>
          </a:xfrm>
          <a:custGeom>
            <a:avLst/>
            <a:gdLst>
              <a:gd name="connsiteX0" fmla="*/ 2139690 w 2611485"/>
              <a:gd name="connsiteY0" fmla="*/ 33837 h 2576570"/>
              <a:gd name="connsiteX1" fmla="*/ 2611378 w 2611485"/>
              <a:gd name="connsiteY1" fmla="*/ 525651 h 2576570"/>
              <a:gd name="connsiteX2" fmla="*/ 2578393 w 2611485"/>
              <a:gd name="connsiteY2" fmla="*/ 2104775 h 2576570"/>
              <a:gd name="connsiteX3" fmla="*/ 2086579 w 2611485"/>
              <a:gd name="connsiteY3" fmla="*/ 2576463 h 2576570"/>
              <a:gd name="connsiteX4" fmla="*/ 471795 w 2611485"/>
              <a:gd name="connsiteY4" fmla="*/ 2542732 h 2576570"/>
              <a:gd name="connsiteX5" fmla="*/ 107 w 2611485"/>
              <a:gd name="connsiteY5" fmla="*/ 2050918 h 2576570"/>
              <a:gd name="connsiteX6" fmla="*/ 33092 w 2611485"/>
              <a:gd name="connsiteY6" fmla="*/ 471794 h 2576570"/>
              <a:gd name="connsiteX7" fmla="*/ 524906 w 2611485"/>
              <a:gd name="connsiteY7" fmla="*/ 107 h 2576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1485" h="2576570">
                <a:moveTo>
                  <a:pt x="2139690" y="33837"/>
                </a:moveTo>
                <a:cubicBezTo>
                  <a:pt x="2405754" y="39395"/>
                  <a:pt x="2616936" y="259587"/>
                  <a:pt x="2611378" y="525651"/>
                </a:cubicBezTo>
                <a:lnTo>
                  <a:pt x="2578393" y="2104775"/>
                </a:lnTo>
                <a:cubicBezTo>
                  <a:pt x="2572835" y="2370839"/>
                  <a:pt x="2352642" y="2582020"/>
                  <a:pt x="2086579" y="2576463"/>
                </a:cubicBezTo>
                <a:lnTo>
                  <a:pt x="471795" y="2542732"/>
                </a:lnTo>
                <a:cubicBezTo>
                  <a:pt x="205731" y="2537175"/>
                  <a:pt x="-5451" y="2316982"/>
                  <a:pt x="107" y="2050918"/>
                </a:cubicBezTo>
                <a:lnTo>
                  <a:pt x="33092" y="471794"/>
                </a:lnTo>
                <a:cubicBezTo>
                  <a:pt x="38650" y="205731"/>
                  <a:pt x="258843" y="-5451"/>
                  <a:pt x="524906" y="107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B88A112-FD30-176B-2E8F-0ABC9EC221F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21199095">
            <a:off x="6945627" y="729274"/>
            <a:ext cx="2581433" cy="2545824"/>
          </a:xfrm>
          <a:custGeom>
            <a:avLst/>
            <a:gdLst>
              <a:gd name="connsiteX0" fmla="*/ 2197463 w 2581433"/>
              <a:gd name="connsiteY0" fmla="*/ 12597 h 2545824"/>
              <a:gd name="connsiteX1" fmla="*/ 2581433 w 2581433"/>
              <a:gd name="connsiteY1" fmla="*/ 485293 h 2545824"/>
              <a:gd name="connsiteX2" fmla="*/ 2578844 w 2581433"/>
              <a:gd name="connsiteY2" fmla="*/ 2064759 h 2545824"/>
              <a:gd name="connsiteX3" fmla="*/ 2096199 w 2581433"/>
              <a:gd name="connsiteY3" fmla="*/ 2545824 h 2545824"/>
              <a:gd name="connsiteX4" fmla="*/ 481065 w 2581433"/>
              <a:gd name="connsiteY4" fmla="*/ 2543177 h 2545824"/>
              <a:gd name="connsiteX5" fmla="*/ 0 w 2581433"/>
              <a:gd name="connsiteY5" fmla="*/ 2060531 h 2545824"/>
              <a:gd name="connsiteX6" fmla="*/ 2589 w 2581433"/>
              <a:gd name="connsiteY6" fmla="*/ 481065 h 2545824"/>
              <a:gd name="connsiteX7" fmla="*/ 485234 w 2581433"/>
              <a:gd name="connsiteY7" fmla="*/ 0 h 2545824"/>
              <a:gd name="connsiteX8" fmla="*/ 2100368 w 2581433"/>
              <a:gd name="connsiteY8" fmla="*/ 2648 h 2545824"/>
              <a:gd name="connsiteX9" fmla="*/ 2197463 w 2581433"/>
              <a:gd name="connsiteY9" fmla="*/ 12597 h 2545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81433" h="2545824">
                <a:moveTo>
                  <a:pt x="2197463" y="12597"/>
                </a:moveTo>
                <a:cubicBezTo>
                  <a:pt x="2416963" y="57888"/>
                  <a:pt x="2581815" y="252437"/>
                  <a:pt x="2581433" y="485293"/>
                </a:cubicBezTo>
                <a:lnTo>
                  <a:pt x="2578844" y="2064759"/>
                </a:lnTo>
                <a:cubicBezTo>
                  <a:pt x="2578407" y="2330881"/>
                  <a:pt x="2362320" y="2546261"/>
                  <a:pt x="2096199" y="2545824"/>
                </a:cubicBezTo>
                <a:lnTo>
                  <a:pt x="481065" y="2543177"/>
                </a:lnTo>
                <a:cubicBezTo>
                  <a:pt x="214943" y="2542740"/>
                  <a:pt x="-437" y="2326653"/>
                  <a:pt x="0" y="2060531"/>
                </a:cubicBezTo>
                <a:lnTo>
                  <a:pt x="2589" y="481065"/>
                </a:lnTo>
                <a:cubicBezTo>
                  <a:pt x="3025" y="214944"/>
                  <a:pt x="219113" y="-436"/>
                  <a:pt x="485234" y="0"/>
                </a:cubicBezTo>
                <a:lnTo>
                  <a:pt x="2100368" y="2648"/>
                </a:lnTo>
                <a:cubicBezTo>
                  <a:pt x="2133633" y="2702"/>
                  <a:pt x="2166105" y="6126"/>
                  <a:pt x="2197463" y="12597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0A2116E-B524-BB0C-9C30-C08737EE531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341304">
            <a:off x="8150659" y="-882594"/>
            <a:ext cx="2609769" cy="2574813"/>
          </a:xfrm>
          <a:custGeom>
            <a:avLst/>
            <a:gdLst>
              <a:gd name="connsiteX0" fmla="*/ 472329 w 2609769"/>
              <a:gd name="connsiteY0" fmla="*/ 32035 h 2574813"/>
              <a:gd name="connsiteX1" fmla="*/ 2087150 w 2609769"/>
              <a:gd name="connsiteY1" fmla="*/ 96 h 2574813"/>
              <a:gd name="connsiteX2" fmla="*/ 2578440 w 2609769"/>
              <a:gd name="connsiteY2" fmla="*/ 472329 h 2574813"/>
              <a:gd name="connsiteX3" fmla="*/ 2609673 w 2609769"/>
              <a:gd name="connsiteY3" fmla="*/ 2051488 h 2574813"/>
              <a:gd name="connsiteX4" fmla="*/ 2137440 w 2609769"/>
              <a:gd name="connsiteY4" fmla="*/ 2542779 h 2574813"/>
              <a:gd name="connsiteX5" fmla="*/ 522619 w 2609769"/>
              <a:gd name="connsiteY5" fmla="*/ 2574717 h 2574813"/>
              <a:gd name="connsiteX6" fmla="*/ 31329 w 2609769"/>
              <a:gd name="connsiteY6" fmla="*/ 2102484 h 2574813"/>
              <a:gd name="connsiteX7" fmla="*/ 96 w 2609769"/>
              <a:gd name="connsiteY7" fmla="*/ 523325 h 2574813"/>
              <a:gd name="connsiteX8" fmla="*/ 472329 w 2609769"/>
              <a:gd name="connsiteY8" fmla="*/ 32035 h 257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09769" h="2574813">
                <a:moveTo>
                  <a:pt x="472329" y="32035"/>
                </a:moveTo>
                <a:lnTo>
                  <a:pt x="2087150" y="96"/>
                </a:lnTo>
                <a:cubicBezTo>
                  <a:pt x="2353219" y="-5167"/>
                  <a:pt x="2573178" y="206259"/>
                  <a:pt x="2578440" y="472329"/>
                </a:cubicBezTo>
                <a:lnTo>
                  <a:pt x="2609673" y="2051488"/>
                </a:lnTo>
                <a:cubicBezTo>
                  <a:pt x="2614936" y="2317558"/>
                  <a:pt x="2403510" y="2537516"/>
                  <a:pt x="2137440" y="2542779"/>
                </a:cubicBezTo>
                <a:lnTo>
                  <a:pt x="522619" y="2574717"/>
                </a:lnTo>
                <a:cubicBezTo>
                  <a:pt x="256550" y="2579980"/>
                  <a:pt x="36592" y="2368554"/>
                  <a:pt x="31329" y="2102484"/>
                </a:cubicBezTo>
                <a:lnTo>
                  <a:pt x="96" y="523325"/>
                </a:lnTo>
                <a:cubicBezTo>
                  <a:pt x="-5166" y="257255"/>
                  <a:pt x="206259" y="37297"/>
                  <a:pt x="472329" y="3203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59123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81C189F-30DC-0053-2412-920C06E796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420321">
            <a:off x="5334673" y="904475"/>
            <a:ext cx="2401975" cy="5060957"/>
          </a:xfrm>
          <a:custGeom>
            <a:avLst/>
            <a:gdLst>
              <a:gd name="connsiteX0" fmla="*/ 265842 w 2401975"/>
              <a:gd name="connsiteY0" fmla="*/ 17450 h 5060957"/>
              <a:gd name="connsiteX1" fmla="*/ 333396 w 2401975"/>
              <a:gd name="connsiteY1" fmla="*/ 10231 h 5060957"/>
              <a:gd name="connsiteX2" fmla="*/ 2038288 w 2401975"/>
              <a:gd name="connsiteY2" fmla="*/ 6 h 5060957"/>
              <a:gd name="connsiteX3" fmla="*/ 2375701 w 2401975"/>
              <a:gd name="connsiteY3" fmla="*/ 333395 h 5060957"/>
              <a:gd name="connsiteX4" fmla="*/ 2401969 w 2401975"/>
              <a:gd name="connsiteY4" fmla="*/ 4713314 h 5060957"/>
              <a:gd name="connsiteX5" fmla="*/ 2068579 w 2401975"/>
              <a:gd name="connsiteY5" fmla="*/ 5050726 h 5060957"/>
              <a:gd name="connsiteX6" fmla="*/ 363687 w 2401975"/>
              <a:gd name="connsiteY6" fmla="*/ 5060951 h 5060957"/>
              <a:gd name="connsiteX7" fmla="*/ 26274 w 2401975"/>
              <a:gd name="connsiteY7" fmla="*/ 4727562 h 5060957"/>
              <a:gd name="connsiteX8" fmla="*/ 6 w 2401975"/>
              <a:gd name="connsiteY8" fmla="*/ 347643 h 5060957"/>
              <a:gd name="connsiteX9" fmla="*/ 265842 w 2401975"/>
              <a:gd name="connsiteY9" fmla="*/ 17450 h 5060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1975" h="5060957">
                <a:moveTo>
                  <a:pt x="265842" y="17450"/>
                </a:moveTo>
                <a:cubicBezTo>
                  <a:pt x="287649" y="12852"/>
                  <a:pt x="310241" y="10370"/>
                  <a:pt x="333396" y="10231"/>
                </a:cubicBezTo>
                <a:lnTo>
                  <a:pt x="2038288" y="6"/>
                </a:lnTo>
                <a:cubicBezTo>
                  <a:pt x="2223525" y="-1105"/>
                  <a:pt x="2374590" y="148159"/>
                  <a:pt x="2375701" y="333395"/>
                </a:cubicBezTo>
                <a:lnTo>
                  <a:pt x="2401969" y="4713314"/>
                </a:lnTo>
                <a:cubicBezTo>
                  <a:pt x="2403079" y="4898550"/>
                  <a:pt x="2253816" y="5049615"/>
                  <a:pt x="2068579" y="5050726"/>
                </a:cubicBezTo>
                <a:lnTo>
                  <a:pt x="363687" y="5060951"/>
                </a:lnTo>
                <a:cubicBezTo>
                  <a:pt x="178450" y="5062062"/>
                  <a:pt x="27385" y="4912798"/>
                  <a:pt x="26274" y="4727562"/>
                </a:cubicBezTo>
                <a:lnTo>
                  <a:pt x="6" y="347643"/>
                </a:lnTo>
                <a:cubicBezTo>
                  <a:pt x="-965" y="185561"/>
                  <a:pt x="113193" y="49642"/>
                  <a:pt x="265842" y="1745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6275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6DF07A4-71C7-63E9-F046-19B8ED7BF1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053296" y="1250066"/>
            <a:ext cx="5729468" cy="3819645"/>
          </a:xfrm>
          <a:custGeom>
            <a:avLst/>
            <a:gdLst>
              <a:gd name="connsiteX0" fmla="*/ 118447 w 5729468"/>
              <a:gd name="connsiteY0" fmla="*/ 0 h 3819645"/>
              <a:gd name="connsiteX1" fmla="*/ 5611021 w 5729468"/>
              <a:gd name="connsiteY1" fmla="*/ 0 h 3819645"/>
              <a:gd name="connsiteX2" fmla="*/ 5729468 w 5729468"/>
              <a:gd name="connsiteY2" fmla="*/ 118447 h 3819645"/>
              <a:gd name="connsiteX3" fmla="*/ 5729468 w 5729468"/>
              <a:gd name="connsiteY3" fmla="*/ 3701198 h 3819645"/>
              <a:gd name="connsiteX4" fmla="*/ 5611021 w 5729468"/>
              <a:gd name="connsiteY4" fmla="*/ 3819645 h 3819645"/>
              <a:gd name="connsiteX5" fmla="*/ 118447 w 5729468"/>
              <a:gd name="connsiteY5" fmla="*/ 3819645 h 3819645"/>
              <a:gd name="connsiteX6" fmla="*/ 0 w 5729468"/>
              <a:gd name="connsiteY6" fmla="*/ 3701198 h 3819645"/>
              <a:gd name="connsiteX7" fmla="*/ 0 w 5729468"/>
              <a:gd name="connsiteY7" fmla="*/ 118447 h 3819645"/>
              <a:gd name="connsiteX8" fmla="*/ 118447 w 5729468"/>
              <a:gd name="connsiteY8" fmla="*/ 0 h 3819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9468" h="3819645">
                <a:moveTo>
                  <a:pt x="118447" y="0"/>
                </a:moveTo>
                <a:lnTo>
                  <a:pt x="5611021" y="0"/>
                </a:lnTo>
                <a:cubicBezTo>
                  <a:pt x="5676437" y="0"/>
                  <a:pt x="5729468" y="53031"/>
                  <a:pt x="5729468" y="118447"/>
                </a:cubicBezTo>
                <a:lnTo>
                  <a:pt x="5729468" y="3701198"/>
                </a:lnTo>
                <a:cubicBezTo>
                  <a:pt x="5729468" y="3766614"/>
                  <a:pt x="5676437" y="3819645"/>
                  <a:pt x="5611021" y="3819645"/>
                </a:cubicBezTo>
                <a:lnTo>
                  <a:pt x="118447" y="3819645"/>
                </a:lnTo>
                <a:cubicBezTo>
                  <a:pt x="53031" y="3819645"/>
                  <a:pt x="0" y="3766614"/>
                  <a:pt x="0" y="3701198"/>
                </a:cubicBezTo>
                <a:lnTo>
                  <a:pt x="0" y="118447"/>
                </a:lnTo>
                <a:cubicBezTo>
                  <a:pt x="0" y="53031"/>
                  <a:pt x="53031" y="0"/>
                  <a:pt x="11844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89442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6A3A742F-FF56-46BF-600B-B4DA366A2C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42907" y="2722179"/>
            <a:ext cx="2522482" cy="5449548"/>
          </a:xfrm>
          <a:custGeom>
            <a:avLst/>
            <a:gdLst>
              <a:gd name="connsiteX0" fmla="*/ 339400 w 2522482"/>
              <a:gd name="connsiteY0" fmla="*/ 0 h 5449548"/>
              <a:gd name="connsiteX1" fmla="*/ 2183082 w 2522482"/>
              <a:gd name="connsiteY1" fmla="*/ 0 h 5449548"/>
              <a:gd name="connsiteX2" fmla="*/ 2522482 w 2522482"/>
              <a:gd name="connsiteY2" fmla="*/ 339400 h 5449548"/>
              <a:gd name="connsiteX3" fmla="*/ 2522482 w 2522482"/>
              <a:gd name="connsiteY3" fmla="*/ 5110148 h 5449548"/>
              <a:gd name="connsiteX4" fmla="*/ 2183082 w 2522482"/>
              <a:gd name="connsiteY4" fmla="*/ 5449548 h 5449548"/>
              <a:gd name="connsiteX5" fmla="*/ 339400 w 2522482"/>
              <a:gd name="connsiteY5" fmla="*/ 5449548 h 5449548"/>
              <a:gd name="connsiteX6" fmla="*/ 0 w 2522482"/>
              <a:gd name="connsiteY6" fmla="*/ 5110148 h 5449548"/>
              <a:gd name="connsiteX7" fmla="*/ 0 w 2522482"/>
              <a:gd name="connsiteY7" fmla="*/ 339400 h 5449548"/>
              <a:gd name="connsiteX8" fmla="*/ 339400 w 2522482"/>
              <a:gd name="connsiteY8" fmla="*/ 0 h 544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2482" h="5449548">
                <a:moveTo>
                  <a:pt x="339400" y="0"/>
                </a:moveTo>
                <a:lnTo>
                  <a:pt x="2183082" y="0"/>
                </a:lnTo>
                <a:cubicBezTo>
                  <a:pt x="2370527" y="0"/>
                  <a:pt x="2522482" y="151955"/>
                  <a:pt x="2522482" y="339400"/>
                </a:cubicBezTo>
                <a:lnTo>
                  <a:pt x="2522482" y="5110148"/>
                </a:lnTo>
                <a:cubicBezTo>
                  <a:pt x="2522482" y="5297593"/>
                  <a:pt x="2370527" y="5449548"/>
                  <a:pt x="2183082" y="5449548"/>
                </a:cubicBezTo>
                <a:lnTo>
                  <a:pt x="339400" y="5449548"/>
                </a:lnTo>
                <a:cubicBezTo>
                  <a:pt x="151955" y="5449548"/>
                  <a:pt x="0" y="5297593"/>
                  <a:pt x="0" y="5110148"/>
                </a:cubicBezTo>
                <a:lnTo>
                  <a:pt x="0" y="339400"/>
                </a:lnTo>
                <a:cubicBezTo>
                  <a:pt x="0" y="151955"/>
                  <a:pt x="151955" y="0"/>
                  <a:pt x="33940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92307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4AD5728-B043-77AB-E7E2-CF157635DF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26068" y="0"/>
            <a:ext cx="5465932" cy="4982728"/>
          </a:xfrm>
          <a:custGeom>
            <a:avLst/>
            <a:gdLst>
              <a:gd name="connsiteX0" fmla="*/ 371149 w 5465932"/>
              <a:gd name="connsiteY0" fmla="*/ 0 h 4982728"/>
              <a:gd name="connsiteX1" fmla="*/ 5465932 w 5465932"/>
              <a:gd name="connsiteY1" fmla="*/ 0 h 4982728"/>
              <a:gd name="connsiteX2" fmla="*/ 5465932 w 5465932"/>
              <a:gd name="connsiteY2" fmla="*/ 4314000 h 4982728"/>
              <a:gd name="connsiteX3" fmla="*/ 5356269 w 5465932"/>
              <a:gd name="connsiteY3" fmla="*/ 4396004 h 4982728"/>
              <a:gd name="connsiteX4" fmla="*/ 3435467 w 5465932"/>
              <a:gd name="connsiteY4" fmla="*/ 4982728 h 4982728"/>
              <a:gd name="connsiteX5" fmla="*/ 0 w 5465932"/>
              <a:gd name="connsiteY5" fmla="*/ 1547261 h 4982728"/>
              <a:gd name="connsiteX6" fmla="*/ 269976 w 5465932"/>
              <a:gd name="connsiteY6" fmla="*/ 210022 h 498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65932" h="4982728">
                <a:moveTo>
                  <a:pt x="371149" y="0"/>
                </a:moveTo>
                <a:lnTo>
                  <a:pt x="5465932" y="0"/>
                </a:lnTo>
                <a:lnTo>
                  <a:pt x="5465932" y="4314000"/>
                </a:lnTo>
                <a:lnTo>
                  <a:pt x="5356269" y="4396004"/>
                </a:lnTo>
                <a:cubicBezTo>
                  <a:pt x="4807965" y="4766431"/>
                  <a:pt x="4146975" y="4982728"/>
                  <a:pt x="3435467" y="4982728"/>
                </a:cubicBezTo>
                <a:cubicBezTo>
                  <a:pt x="1538111" y="4982728"/>
                  <a:pt x="0" y="3444617"/>
                  <a:pt x="0" y="1547261"/>
                </a:cubicBezTo>
                <a:cubicBezTo>
                  <a:pt x="0" y="1072922"/>
                  <a:pt x="96132" y="621036"/>
                  <a:pt x="269976" y="210022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4830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485AA9-0BA6-49A3-741C-CC14E3B99D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74384" y="2629590"/>
            <a:ext cx="5417617" cy="4228411"/>
          </a:xfrm>
          <a:custGeom>
            <a:avLst/>
            <a:gdLst>
              <a:gd name="connsiteX0" fmla="*/ 3920373 w 5417617"/>
              <a:gd name="connsiteY0" fmla="*/ 0 h 4228411"/>
              <a:gd name="connsiteX1" fmla="*/ 5268329 w 5417617"/>
              <a:gd name="connsiteY1" fmla="*/ 237888 h 4228411"/>
              <a:gd name="connsiteX2" fmla="*/ 5417617 w 5417617"/>
              <a:gd name="connsiteY2" fmla="*/ 296750 h 4228411"/>
              <a:gd name="connsiteX3" fmla="*/ 5417617 w 5417617"/>
              <a:gd name="connsiteY3" fmla="*/ 4228411 h 4228411"/>
              <a:gd name="connsiteX4" fmla="*/ 13185 w 5417617"/>
              <a:gd name="connsiteY4" fmla="*/ 4228411 h 4228411"/>
              <a:gd name="connsiteX5" fmla="*/ 5102 w 5417617"/>
              <a:gd name="connsiteY5" fmla="*/ 4122115 h 4228411"/>
              <a:gd name="connsiteX6" fmla="*/ 0 w 5417617"/>
              <a:gd name="connsiteY6" fmla="*/ 3920373 h 4228411"/>
              <a:gd name="connsiteX7" fmla="*/ 3920373 w 5417617"/>
              <a:gd name="connsiteY7" fmla="*/ 0 h 422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17617" h="4228411">
                <a:moveTo>
                  <a:pt x="3920373" y="0"/>
                </a:moveTo>
                <a:cubicBezTo>
                  <a:pt x="4394002" y="0"/>
                  <a:pt x="4848015" y="83990"/>
                  <a:pt x="5268329" y="237888"/>
                </a:cubicBezTo>
                <a:lnTo>
                  <a:pt x="5417617" y="296750"/>
                </a:lnTo>
                <a:lnTo>
                  <a:pt x="5417617" y="4228411"/>
                </a:lnTo>
                <a:lnTo>
                  <a:pt x="13185" y="4228411"/>
                </a:lnTo>
                <a:lnTo>
                  <a:pt x="5102" y="4122115"/>
                </a:lnTo>
                <a:cubicBezTo>
                  <a:pt x="1715" y="4055296"/>
                  <a:pt x="0" y="3988035"/>
                  <a:pt x="0" y="3920373"/>
                </a:cubicBezTo>
                <a:cubicBezTo>
                  <a:pt x="0" y="1755211"/>
                  <a:pt x="1755211" y="0"/>
                  <a:pt x="3920373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5082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11B55E1-53C5-055F-DF16-94D2FC4A8B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41625" y="3577995"/>
            <a:ext cx="2551692" cy="2551692"/>
          </a:xfrm>
          <a:custGeom>
            <a:avLst/>
            <a:gdLst>
              <a:gd name="connsiteX0" fmla="*/ 1275846 w 2551692"/>
              <a:gd name="connsiteY0" fmla="*/ 0 h 2551692"/>
              <a:gd name="connsiteX1" fmla="*/ 2551692 w 2551692"/>
              <a:gd name="connsiteY1" fmla="*/ 1275846 h 2551692"/>
              <a:gd name="connsiteX2" fmla="*/ 1275846 w 2551692"/>
              <a:gd name="connsiteY2" fmla="*/ 2551692 h 2551692"/>
              <a:gd name="connsiteX3" fmla="*/ 0 w 2551692"/>
              <a:gd name="connsiteY3" fmla="*/ 1275846 h 2551692"/>
              <a:gd name="connsiteX4" fmla="*/ 1275846 w 2551692"/>
              <a:gd name="connsiteY4" fmla="*/ 0 h 255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1692" h="2551692">
                <a:moveTo>
                  <a:pt x="1275846" y="0"/>
                </a:moveTo>
                <a:cubicBezTo>
                  <a:pt x="1980476" y="0"/>
                  <a:pt x="2551692" y="571216"/>
                  <a:pt x="2551692" y="1275846"/>
                </a:cubicBezTo>
                <a:cubicBezTo>
                  <a:pt x="2551692" y="1980476"/>
                  <a:pt x="1980476" y="2551692"/>
                  <a:pt x="1275846" y="2551692"/>
                </a:cubicBezTo>
                <a:cubicBezTo>
                  <a:pt x="571216" y="2551692"/>
                  <a:pt x="0" y="1980476"/>
                  <a:pt x="0" y="1275846"/>
                </a:cubicBezTo>
                <a:cubicBezTo>
                  <a:pt x="0" y="571216"/>
                  <a:pt x="571216" y="0"/>
                  <a:pt x="127584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90192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65F9D26-DD3E-3E0A-A86B-A0B158C84D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568444"/>
            <a:ext cx="3248242" cy="2289556"/>
          </a:xfrm>
          <a:custGeom>
            <a:avLst/>
            <a:gdLst>
              <a:gd name="connsiteX0" fmla="*/ 1363498 w 3248242"/>
              <a:gd name="connsiteY0" fmla="*/ 0 h 2289556"/>
              <a:gd name="connsiteX1" fmla="*/ 3248242 w 3248242"/>
              <a:gd name="connsiteY1" fmla="*/ 1884744 h 2289556"/>
              <a:gd name="connsiteX2" fmla="*/ 3209951 w 3248242"/>
              <a:gd name="connsiteY2" fmla="*/ 2264586 h 2289556"/>
              <a:gd name="connsiteX3" fmla="*/ 3203530 w 3248242"/>
              <a:gd name="connsiteY3" fmla="*/ 2289556 h 2289556"/>
              <a:gd name="connsiteX4" fmla="*/ 0 w 3248242"/>
              <a:gd name="connsiteY4" fmla="*/ 2289556 h 2289556"/>
              <a:gd name="connsiteX5" fmla="*/ 0 w 3248242"/>
              <a:gd name="connsiteY5" fmla="*/ 585899 h 2289556"/>
              <a:gd name="connsiteX6" fmla="*/ 30783 w 3248242"/>
              <a:gd name="connsiteY6" fmla="*/ 552029 h 2289556"/>
              <a:gd name="connsiteX7" fmla="*/ 1363498 w 3248242"/>
              <a:gd name="connsiteY7" fmla="*/ 0 h 2289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48242" h="2289556">
                <a:moveTo>
                  <a:pt x="1363498" y="0"/>
                </a:moveTo>
                <a:cubicBezTo>
                  <a:pt x="2404413" y="0"/>
                  <a:pt x="3248242" y="843829"/>
                  <a:pt x="3248242" y="1884744"/>
                </a:cubicBezTo>
                <a:cubicBezTo>
                  <a:pt x="3248242" y="2014859"/>
                  <a:pt x="3235057" y="2141894"/>
                  <a:pt x="3209951" y="2264586"/>
                </a:cubicBezTo>
                <a:lnTo>
                  <a:pt x="3203530" y="2289556"/>
                </a:lnTo>
                <a:lnTo>
                  <a:pt x="0" y="2289556"/>
                </a:lnTo>
                <a:lnTo>
                  <a:pt x="0" y="585899"/>
                </a:lnTo>
                <a:lnTo>
                  <a:pt x="30783" y="552029"/>
                </a:lnTo>
                <a:cubicBezTo>
                  <a:pt x="371855" y="210958"/>
                  <a:pt x="843041" y="0"/>
                  <a:pt x="136349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0698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4309E5A-D224-4F2F-ABDE-F0429A830A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51040" y="1544256"/>
            <a:ext cx="6349387" cy="3769488"/>
          </a:xfrm>
          <a:custGeom>
            <a:avLst/>
            <a:gdLst>
              <a:gd name="connsiteX0" fmla="*/ 1884744 w 6349387"/>
              <a:gd name="connsiteY0" fmla="*/ 0 h 3769488"/>
              <a:gd name="connsiteX1" fmla="*/ 3083616 w 6349387"/>
              <a:gd name="connsiteY1" fmla="*/ 430384 h 3769488"/>
              <a:gd name="connsiteX2" fmla="*/ 3174694 w 6349387"/>
              <a:gd name="connsiteY2" fmla="*/ 513161 h 3769488"/>
              <a:gd name="connsiteX3" fmla="*/ 3265771 w 6349387"/>
              <a:gd name="connsiteY3" fmla="*/ 430384 h 3769488"/>
              <a:gd name="connsiteX4" fmla="*/ 4464643 w 6349387"/>
              <a:gd name="connsiteY4" fmla="*/ 0 h 3769488"/>
              <a:gd name="connsiteX5" fmla="*/ 6349387 w 6349387"/>
              <a:gd name="connsiteY5" fmla="*/ 1884744 h 3769488"/>
              <a:gd name="connsiteX6" fmla="*/ 4464643 w 6349387"/>
              <a:gd name="connsiteY6" fmla="*/ 3769488 h 3769488"/>
              <a:gd name="connsiteX7" fmla="*/ 3265771 w 6349387"/>
              <a:gd name="connsiteY7" fmla="*/ 3339104 h 3769488"/>
              <a:gd name="connsiteX8" fmla="*/ 3174694 w 6349387"/>
              <a:gd name="connsiteY8" fmla="*/ 3256327 h 3769488"/>
              <a:gd name="connsiteX9" fmla="*/ 3083616 w 6349387"/>
              <a:gd name="connsiteY9" fmla="*/ 3339104 h 3769488"/>
              <a:gd name="connsiteX10" fmla="*/ 1884744 w 6349387"/>
              <a:gd name="connsiteY10" fmla="*/ 3769488 h 3769488"/>
              <a:gd name="connsiteX11" fmla="*/ 0 w 6349387"/>
              <a:gd name="connsiteY11" fmla="*/ 1884744 h 3769488"/>
              <a:gd name="connsiteX12" fmla="*/ 1884744 w 6349387"/>
              <a:gd name="connsiteY12" fmla="*/ 0 h 3769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49387" h="3769488">
                <a:moveTo>
                  <a:pt x="1884744" y="0"/>
                </a:moveTo>
                <a:cubicBezTo>
                  <a:pt x="2340144" y="0"/>
                  <a:pt x="2757821" y="161514"/>
                  <a:pt x="3083616" y="430384"/>
                </a:cubicBezTo>
                <a:lnTo>
                  <a:pt x="3174694" y="513161"/>
                </a:lnTo>
                <a:lnTo>
                  <a:pt x="3265771" y="430384"/>
                </a:lnTo>
                <a:cubicBezTo>
                  <a:pt x="3591566" y="161514"/>
                  <a:pt x="4009243" y="0"/>
                  <a:pt x="4464643" y="0"/>
                </a:cubicBezTo>
                <a:cubicBezTo>
                  <a:pt x="5505558" y="0"/>
                  <a:pt x="6349387" y="843829"/>
                  <a:pt x="6349387" y="1884744"/>
                </a:cubicBezTo>
                <a:cubicBezTo>
                  <a:pt x="6349387" y="2925659"/>
                  <a:pt x="5505558" y="3769488"/>
                  <a:pt x="4464643" y="3769488"/>
                </a:cubicBezTo>
                <a:cubicBezTo>
                  <a:pt x="4009243" y="3769488"/>
                  <a:pt x="3591566" y="3607974"/>
                  <a:pt x="3265771" y="3339104"/>
                </a:cubicBezTo>
                <a:lnTo>
                  <a:pt x="3174694" y="3256327"/>
                </a:lnTo>
                <a:lnTo>
                  <a:pt x="3083616" y="3339104"/>
                </a:lnTo>
                <a:cubicBezTo>
                  <a:pt x="2757821" y="3607974"/>
                  <a:pt x="2340144" y="3769488"/>
                  <a:pt x="1884744" y="3769488"/>
                </a:cubicBezTo>
                <a:cubicBezTo>
                  <a:pt x="843829" y="3769488"/>
                  <a:pt x="0" y="2925659"/>
                  <a:pt x="0" y="1884744"/>
                </a:cubicBezTo>
                <a:cubicBezTo>
                  <a:pt x="0" y="843829"/>
                  <a:pt x="843829" y="0"/>
                  <a:pt x="188474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8176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232447E-D81F-0CED-3DEC-3ABF4F1C72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08836" y="-454921"/>
            <a:ext cx="3308044" cy="3308044"/>
          </a:xfrm>
          <a:custGeom>
            <a:avLst/>
            <a:gdLst>
              <a:gd name="connsiteX0" fmla="*/ 1654022 w 3308044"/>
              <a:gd name="connsiteY0" fmla="*/ 0 h 3308044"/>
              <a:gd name="connsiteX1" fmla="*/ 3308044 w 3308044"/>
              <a:gd name="connsiteY1" fmla="*/ 1654022 h 3308044"/>
              <a:gd name="connsiteX2" fmla="*/ 1654022 w 3308044"/>
              <a:gd name="connsiteY2" fmla="*/ 3308044 h 3308044"/>
              <a:gd name="connsiteX3" fmla="*/ 0 w 3308044"/>
              <a:gd name="connsiteY3" fmla="*/ 1654022 h 3308044"/>
              <a:gd name="connsiteX4" fmla="*/ 1654022 w 3308044"/>
              <a:gd name="connsiteY4" fmla="*/ 0 h 3308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8044" h="3308044">
                <a:moveTo>
                  <a:pt x="1654022" y="0"/>
                </a:moveTo>
                <a:cubicBezTo>
                  <a:pt x="2567513" y="0"/>
                  <a:pt x="3308044" y="740531"/>
                  <a:pt x="3308044" y="1654022"/>
                </a:cubicBezTo>
                <a:cubicBezTo>
                  <a:pt x="3308044" y="2567513"/>
                  <a:pt x="2567513" y="3308044"/>
                  <a:pt x="1654022" y="3308044"/>
                </a:cubicBezTo>
                <a:cubicBezTo>
                  <a:pt x="740531" y="3308044"/>
                  <a:pt x="0" y="2567513"/>
                  <a:pt x="0" y="1654022"/>
                </a:cubicBezTo>
                <a:cubicBezTo>
                  <a:pt x="0" y="740531"/>
                  <a:pt x="740531" y="0"/>
                  <a:pt x="1654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A4ACF8-DC87-FF41-E67B-250D2CE59AA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58849" y="2889553"/>
            <a:ext cx="2987040" cy="2987040"/>
          </a:xfrm>
          <a:custGeom>
            <a:avLst/>
            <a:gdLst>
              <a:gd name="connsiteX0" fmla="*/ 1493520 w 2987040"/>
              <a:gd name="connsiteY0" fmla="*/ 0 h 2987040"/>
              <a:gd name="connsiteX1" fmla="*/ 2987040 w 2987040"/>
              <a:gd name="connsiteY1" fmla="*/ 1493520 h 2987040"/>
              <a:gd name="connsiteX2" fmla="*/ 1493520 w 2987040"/>
              <a:gd name="connsiteY2" fmla="*/ 2987040 h 2987040"/>
              <a:gd name="connsiteX3" fmla="*/ 0 w 2987040"/>
              <a:gd name="connsiteY3" fmla="*/ 1493520 h 2987040"/>
              <a:gd name="connsiteX4" fmla="*/ 1493520 w 2987040"/>
              <a:gd name="connsiteY4" fmla="*/ 0 h 298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7040" h="2987040">
                <a:moveTo>
                  <a:pt x="1493520" y="0"/>
                </a:moveTo>
                <a:cubicBezTo>
                  <a:pt x="2318368" y="0"/>
                  <a:pt x="2987040" y="668672"/>
                  <a:pt x="2987040" y="1493520"/>
                </a:cubicBezTo>
                <a:cubicBezTo>
                  <a:pt x="2987040" y="2318368"/>
                  <a:pt x="2318368" y="2987040"/>
                  <a:pt x="1493520" y="2987040"/>
                </a:cubicBezTo>
                <a:cubicBezTo>
                  <a:pt x="668672" y="2987040"/>
                  <a:pt x="0" y="2318368"/>
                  <a:pt x="0" y="1493520"/>
                </a:cubicBezTo>
                <a:cubicBezTo>
                  <a:pt x="0" y="668672"/>
                  <a:pt x="668672" y="0"/>
                  <a:pt x="149352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256236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E021AAB-EB74-493F-B73B-D44D476130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21089442">
            <a:off x="1617469" y="2142758"/>
            <a:ext cx="2118022" cy="2579921"/>
          </a:xfrm>
          <a:custGeom>
            <a:avLst/>
            <a:gdLst>
              <a:gd name="connsiteX0" fmla="*/ 1815014 w 2118022"/>
              <a:gd name="connsiteY0" fmla="*/ 44862 h 2579921"/>
              <a:gd name="connsiteX1" fmla="*/ 2117878 w 2118022"/>
              <a:gd name="connsiteY1" fmla="*/ 437591 h 2579921"/>
              <a:gd name="connsiteX2" fmla="*/ 2070477 w 2118022"/>
              <a:gd name="connsiteY2" fmla="*/ 2198072 h 2579921"/>
              <a:gd name="connsiteX3" fmla="*/ 1667650 w 2118022"/>
              <a:gd name="connsiteY3" fmla="*/ 2579776 h 2579921"/>
              <a:gd name="connsiteX4" fmla="*/ 381849 w 2118022"/>
              <a:gd name="connsiteY4" fmla="*/ 2545156 h 2579921"/>
              <a:gd name="connsiteX5" fmla="*/ 144 w 2118022"/>
              <a:gd name="connsiteY5" fmla="*/ 2142329 h 2579921"/>
              <a:gd name="connsiteX6" fmla="*/ 47545 w 2118022"/>
              <a:gd name="connsiteY6" fmla="*/ 381848 h 2579921"/>
              <a:gd name="connsiteX7" fmla="*/ 450372 w 2118022"/>
              <a:gd name="connsiteY7" fmla="*/ 144 h 2579921"/>
              <a:gd name="connsiteX8" fmla="*/ 1736173 w 2118022"/>
              <a:gd name="connsiteY8" fmla="*/ 34764 h 2579921"/>
              <a:gd name="connsiteX9" fmla="*/ 1815014 w 2118022"/>
              <a:gd name="connsiteY9" fmla="*/ 44862 h 2579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18022" h="2579921">
                <a:moveTo>
                  <a:pt x="1815014" y="44862"/>
                </a:moveTo>
                <a:cubicBezTo>
                  <a:pt x="1992778" y="86252"/>
                  <a:pt x="2122982" y="248029"/>
                  <a:pt x="2117878" y="437591"/>
                </a:cubicBezTo>
                <a:lnTo>
                  <a:pt x="2070477" y="2198072"/>
                </a:lnTo>
                <a:cubicBezTo>
                  <a:pt x="2064644" y="2414714"/>
                  <a:pt x="1884292" y="2585610"/>
                  <a:pt x="1667650" y="2579776"/>
                </a:cubicBezTo>
                <a:lnTo>
                  <a:pt x="381849" y="2545156"/>
                </a:lnTo>
                <a:cubicBezTo>
                  <a:pt x="165206" y="2539323"/>
                  <a:pt x="-5689" y="2358971"/>
                  <a:pt x="144" y="2142329"/>
                </a:cubicBezTo>
                <a:lnTo>
                  <a:pt x="47545" y="381848"/>
                </a:lnTo>
                <a:cubicBezTo>
                  <a:pt x="53378" y="165206"/>
                  <a:pt x="233730" y="-5689"/>
                  <a:pt x="450372" y="144"/>
                </a:cubicBezTo>
                <a:lnTo>
                  <a:pt x="1736173" y="34764"/>
                </a:lnTo>
                <a:cubicBezTo>
                  <a:pt x="1763254" y="35493"/>
                  <a:pt x="1789619" y="38949"/>
                  <a:pt x="1815014" y="44862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047A207-784E-5965-A5C5-646B542F4D0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243811">
            <a:off x="4652087" y="1329849"/>
            <a:ext cx="2090412" cy="2560002"/>
          </a:xfrm>
          <a:custGeom>
            <a:avLst/>
            <a:gdLst>
              <a:gd name="connsiteX0" fmla="*/ 388084 w 2090412"/>
              <a:gd name="connsiteY0" fmla="*/ 14198 h 2560002"/>
              <a:gd name="connsiteX1" fmla="*/ 1674273 w 2090412"/>
              <a:gd name="connsiteY1" fmla="*/ 24 h 2560002"/>
              <a:gd name="connsiteX2" fmla="*/ 2070981 w 2090412"/>
              <a:gd name="connsiteY2" fmla="*/ 388084 h 2560002"/>
              <a:gd name="connsiteX3" fmla="*/ 2090388 w 2090412"/>
              <a:gd name="connsiteY3" fmla="*/ 2149096 h 2560002"/>
              <a:gd name="connsiteX4" fmla="*/ 1702327 w 2090412"/>
              <a:gd name="connsiteY4" fmla="*/ 2545804 h 2560002"/>
              <a:gd name="connsiteX5" fmla="*/ 416139 w 2090412"/>
              <a:gd name="connsiteY5" fmla="*/ 2559978 h 2560002"/>
              <a:gd name="connsiteX6" fmla="*/ 19430 w 2090412"/>
              <a:gd name="connsiteY6" fmla="*/ 2171918 h 2560002"/>
              <a:gd name="connsiteX7" fmla="*/ 24 w 2090412"/>
              <a:gd name="connsiteY7" fmla="*/ 410906 h 2560002"/>
              <a:gd name="connsiteX8" fmla="*/ 388084 w 2090412"/>
              <a:gd name="connsiteY8" fmla="*/ 14198 h 2560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0412" h="2560002">
                <a:moveTo>
                  <a:pt x="388084" y="14198"/>
                </a:moveTo>
                <a:lnTo>
                  <a:pt x="1674273" y="24"/>
                </a:lnTo>
                <a:cubicBezTo>
                  <a:pt x="1890981" y="-2364"/>
                  <a:pt x="2068593" y="171376"/>
                  <a:pt x="2070981" y="388084"/>
                </a:cubicBezTo>
                <a:lnTo>
                  <a:pt x="2090388" y="2149096"/>
                </a:lnTo>
                <a:cubicBezTo>
                  <a:pt x="2092776" y="2365804"/>
                  <a:pt x="1919035" y="2543416"/>
                  <a:pt x="1702327" y="2545804"/>
                </a:cubicBezTo>
                <a:lnTo>
                  <a:pt x="416139" y="2559978"/>
                </a:lnTo>
                <a:cubicBezTo>
                  <a:pt x="199431" y="2562367"/>
                  <a:pt x="21819" y="2388626"/>
                  <a:pt x="19430" y="2171918"/>
                </a:cubicBezTo>
                <a:lnTo>
                  <a:pt x="24" y="410906"/>
                </a:lnTo>
                <a:cubicBezTo>
                  <a:pt x="-2364" y="194199"/>
                  <a:pt x="171376" y="16586"/>
                  <a:pt x="388084" y="1419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0026453-B5F4-A114-4D0A-8C4ACBA758E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 rot="21307289">
            <a:off x="7965708" y="762603"/>
            <a:ext cx="2092992" cy="2561873"/>
          </a:xfrm>
          <a:custGeom>
            <a:avLst/>
            <a:gdLst>
              <a:gd name="connsiteX0" fmla="*/ 1705489 w 2092992"/>
              <a:gd name="connsiteY0" fmla="*/ 16106 h 2561873"/>
              <a:gd name="connsiteX1" fmla="*/ 2092961 w 2092992"/>
              <a:gd name="connsiteY1" fmla="*/ 413387 h 2561873"/>
              <a:gd name="connsiteX2" fmla="*/ 2070953 w 2092992"/>
              <a:gd name="connsiteY2" fmla="*/ 2174368 h 2561873"/>
              <a:gd name="connsiteX3" fmla="*/ 1673671 w 2092992"/>
              <a:gd name="connsiteY3" fmla="*/ 2561842 h 2561873"/>
              <a:gd name="connsiteX4" fmla="*/ 387504 w 2092992"/>
              <a:gd name="connsiteY4" fmla="*/ 2545767 h 2561873"/>
              <a:gd name="connsiteX5" fmla="*/ 31 w 2092992"/>
              <a:gd name="connsiteY5" fmla="*/ 2148485 h 2561873"/>
              <a:gd name="connsiteX6" fmla="*/ 22041 w 2092992"/>
              <a:gd name="connsiteY6" fmla="*/ 387504 h 2561873"/>
              <a:gd name="connsiteX7" fmla="*/ 419322 w 2092992"/>
              <a:gd name="connsiteY7" fmla="*/ 31 h 256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2992" h="2561873">
                <a:moveTo>
                  <a:pt x="1705489" y="16106"/>
                </a:moveTo>
                <a:cubicBezTo>
                  <a:pt x="1922192" y="18814"/>
                  <a:pt x="2095670" y="196683"/>
                  <a:pt x="2092961" y="413387"/>
                </a:cubicBezTo>
                <a:lnTo>
                  <a:pt x="2070953" y="2174368"/>
                </a:lnTo>
                <a:cubicBezTo>
                  <a:pt x="2068244" y="2391072"/>
                  <a:pt x="1890375" y="2564550"/>
                  <a:pt x="1673671" y="2561842"/>
                </a:cubicBezTo>
                <a:lnTo>
                  <a:pt x="387504" y="2545767"/>
                </a:lnTo>
                <a:cubicBezTo>
                  <a:pt x="170800" y="2543058"/>
                  <a:pt x="-2678" y="2365189"/>
                  <a:pt x="31" y="2148485"/>
                </a:cubicBezTo>
                <a:lnTo>
                  <a:pt x="22041" y="387504"/>
                </a:lnTo>
                <a:cubicBezTo>
                  <a:pt x="24749" y="170800"/>
                  <a:pt x="202618" y="-2678"/>
                  <a:pt x="419322" y="31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065363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70EBFAE-3984-776E-02D0-D8EA26E592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32391" y="-1249209"/>
            <a:ext cx="3308044" cy="3308044"/>
          </a:xfrm>
          <a:custGeom>
            <a:avLst/>
            <a:gdLst>
              <a:gd name="connsiteX0" fmla="*/ 1654022 w 3308044"/>
              <a:gd name="connsiteY0" fmla="*/ 0 h 3308044"/>
              <a:gd name="connsiteX1" fmla="*/ 3308044 w 3308044"/>
              <a:gd name="connsiteY1" fmla="*/ 1654022 h 3308044"/>
              <a:gd name="connsiteX2" fmla="*/ 1654022 w 3308044"/>
              <a:gd name="connsiteY2" fmla="*/ 3308044 h 3308044"/>
              <a:gd name="connsiteX3" fmla="*/ 0 w 3308044"/>
              <a:gd name="connsiteY3" fmla="*/ 1654022 h 3308044"/>
              <a:gd name="connsiteX4" fmla="*/ 1654022 w 3308044"/>
              <a:gd name="connsiteY4" fmla="*/ 0 h 3308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8044" h="3308044">
                <a:moveTo>
                  <a:pt x="1654022" y="0"/>
                </a:moveTo>
                <a:cubicBezTo>
                  <a:pt x="2567513" y="0"/>
                  <a:pt x="3308044" y="740531"/>
                  <a:pt x="3308044" y="1654022"/>
                </a:cubicBezTo>
                <a:cubicBezTo>
                  <a:pt x="3308044" y="2567513"/>
                  <a:pt x="2567513" y="3308044"/>
                  <a:pt x="1654022" y="3308044"/>
                </a:cubicBezTo>
                <a:cubicBezTo>
                  <a:pt x="740531" y="3308044"/>
                  <a:pt x="0" y="2567513"/>
                  <a:pt x="0" y="1654022"/>
                </a:cubicBezTo>
                <a:cubicBezTo>
                  <a:pt x="0" y="740531"/>
                  <a:pt x="740531" y="0"/>
                  <a:pt x="1654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25DCB24-F137-1649-C295-AC2ACC2860F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41371" y="1182563"/>
            <a:ext cx="2264352" cy="2264352"/>
          </a:xfrm>
          <a:custGeom>
            <a:avLst/>
            <a:gdLst>
              <a:gd name="connsiteX0" fmla="*/ 1132176 w 2264352"/>
              <a:gd name="connsiteY0" fmla="*/ 0 h 2264352"/>
              <a:gd name="connsiteX1" fmla="*/ 2264352 w 2264352"/>
              <a:gd name="connsiteY1" fmla="*/ 1132176 h 2264352"/>
              <a:gd name="connsiteX2" fmla="*/ 1132176 w 2264352"/>
              <a:gd name="connsiteY2" fmla="*/ 2264352 h 2264352"/>
              <a:gd name="connsiteX3" fmla="*/ 0 w 2264352"/>
              <a:gd name="connsiteY3" fmla="*/ 1132176 h 2264352"/>
              <a:gd name="connsiteX4" fmla="*/ 1132176 w 2264352"/>
              <a:gd name="connsiteY4" fmla="*/ 0 h 2264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4352" h="2264352">
                <a:moveTo>
                  <a:pt x="1132176" y="0"/>
                </a:moveTo>
                <a:cubicBezTo>
                  <a:pt x="1757460" y="0"/>
                  <a:pt x="2264352" y="506892"/>
                  <a:pt x="2264352" y="1132176"/>
                </a:cubicBezTo>
                <a:cubicBezTo>
                  <a:pt x="2264352" y="1757460"/>
                  <a:pt x="1757460" y="2264352"/>
                  <a:pt x="1132176" y="2264352"/>
                </a:cubicBezTo>
                <a:cubicBezTo>
                  <a:pt x="506892" y="2264352"/>
                  <a:pt x="0" y="1757460"/>
                  <a:pt x="0" y="1132176"/>
                </a:cubicBezTo>
                <a:cubicBezTo>
                  <a:pt x="0" y="506892"/>
                  <a:pt x="506892" y="0"/>
                  <a:pt x="113217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2567D5B-0288-F4A6-00D0-09123C7615C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28578" y="3446915"/>
            <a:ext cx="1292662" cy="1292662"/>
          </a:xfrm>
          <a:custGeom>
            <a:avLst/>
            <a:gdLst>
              <a:gd name="connsiteX0" fmla="*/ 646331 w 1292662"/>
              <a:gd name="connsiteY0" fmla="*/ 0 h 1292662"/>
              <a:gd name="connsiteX1" fmla="*/ 1292662 w 1292662"/>
              <a:gd name="connsiteY1" fmla="*/ 646331 h 1292662"/>
              <a:gd name="connsiteX2" fmla="*/ 646331 w 1292662"/>
              <a:gd name="connsiteY2" fmla="*/ 1292662 h 1292662"/>
              <a:gd name="connsiteX3" fmla="*/ 0 w 1292662"/>
              <a:gd name="connsiteY3" fmla="*/ 646331 h 1292662"/>
              <a:gd name="connsiteX4" fmla="*/ 646331 w 1292662"/>
              <a:gd name="connsiteY4" fmla="*/ 0 h 129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2662" h="1292662">
                <a:moveTo>
                  <a:pt x="646331" y="0"/>
                </a:moveTo>
                <a:cubicBezTo>
                  <a:pt x="1003290" y="0"/>
                  <a:pt x="1292662" y="289372"/>
                  <a:pt x="1292662" y="646331"/>
                </a:cubicBezTo>
                <a:cubicBezTo>
                  <a:pt x="1292662" y="1003290"/>
                  <a:pt x="1003290" y="1292662"/>
                  <a:pt x="646331" y="1292662"/>
                </a:cubicBezTo>
                <a:cubicBezTo>
                  <a:pt x="289372" y="1292662"/>
                  <a:pt x="0" y="1003290"/>
                  <a:pt x="0" y="646331"/>
                </a:cubicBezTo>
                <a:cubicBezTo>
                  <a:pt x="0" y="289372"/>
                  <a:pt x="289372" y="0"/>
                  <a:pt x="64633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BD4E7E3-9F53-DC74-EAB8-18FFB4FED7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65503" y="5482333"/>
            <a:ext cx="3308044" cy="3308044"/>
          </a:xfrm>
          <a:custGeom>
            <a:avLst/>
            <a:gdLst>
              <a:gd name="connsiteX0" fmla="*/ 1654022 w 3308044"/>
              <a:gd name="connsiteY0" fmla="*/ 0 h 3308044"/>
              <a:gd name="connsiteX1" fmla="*/ 3308044 w 3308044"/>
              <a:gd name="connsiteY1" fmla="*/ 1654022 h 3308044"/>
              <a:gd name="connsiteX2" fmla="*/ 1654022 w 3308044"/>
              <a:gd name="connsiteY2" fmla="*/ 3308044 h 3308044"/>
              <a:gd name="connsiteX3" fmla="*/ 0 w 3308044"/>
              <a:gd name="connsiteY3" fmla="*/ 1654022 h 3308044"/>
              <a:gd name="connsiteX4" fmla="*/ 1654022 w 3308044"/>
              <a:gd name="connsiteY4" fmla="*/ 0 h 3308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8044" h="3308044">
                <a:moveTo>
                  <a:pt x="1654022" y="0"/>
                </a:moveTo>
                <a:cubicBezTo>
                  <a:pt x="2567513" y="0"/>
                  <a:pt x="3308044" y="740531"/>
                  <a:pt x="3308044" y="1654022"/>
                </a:cubicBezTo>
                <a:cubicBezTo>
                  <a:pt x="3308044" y="2567513"/>
                  <a:pt x="2567513" y="3308044"/>
                  <a:pt x="1654022" y="3308044"/>
                </a:cubicBezTo>
                <a:cubicBezTo>
                  <a:pt x="740531" y="3308044"/>
                  <a:pt x="0" y="2567513"/>
                  <a:pt x="0" y="1654022"/>
                </a:cubicBezTo>
                <a:cubicBezTo>
                  <a:pt x="0" y="740531"/>
                  <a:pt x="740531" y="0"/>
                  <a:pt x="16540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55465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CC0E88F-43FA-E3D4-CBAF-90DE6492E3E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328790">
            <a:off x="-196416" y="3012791"/>
            <a:ext cx="4225490" cy="4019822"/>
          </a:xfrm>
          <a:custGeom>
            <a:avLst/>
            <a:gdLst>
              <a:gd name="connsiteX0" fmla="*/ 0 w 4225490"/>
              <a:gd name="connsiteY0" fmla="*/ 54209 h 4019822"/>
              <a:gd name="connsiteX1" fmla="*/ 3352537 w 4225490"/>
              <a:gd name="connsiteY1" fmla="*/ 108 h 4019822"/>
              <a:gd name="connsiteX2" fmla="*/ 4182194 w 4225490"/>
              <a:gd name="connsiteY2" fmla="*/ 803413 h 4019822"/>
              <a:gd name="connsiteX3" fmla="*/ 4225382 w 4225490"/>
              <a:gd name="connsiteY3" fmla="*/ 3479737 h 4019822"/>
              <a:gd name="connsiteX4" fmla="*/ 4211449 w 4225490"/>
              <a:gd name="connsiteY4" fmla="*/ 3644554 h 4019822"/>
              <a:gd name="connsiteX5" fmla="*/ 4209116 w 4225490"/>
              <a:gd name="connsiteY5" fmla="*/ 3652523 h 4019822"/>
              <a:gd name="connsiteX6" fmla="*/ 380437 w 4225490"/>
              <a:gd name="connsiteY6" fmla="*/ 4019822 h 4019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5490" h="4019822">
                <a:moveTo>
                  <a:pt x="0" y="54209"/>
                </a:moveTo>
                <a:lnTo>
                  <a:pt x="3352537" y="108"/>
                </a:lnTo>
                <a:cubicBezTo>
                  <a:pt x="3803467" y="-7169"/>
                  <a:pt x="4174917" y="352483"/>
                  <a:pt x="4182194" y="803413"/>
                </a:cubicBezTo>
                <a:lnTo>
                  <a:pt x="4225382" y="3479737"/>
                </a:lnTo>
                <a:cubicBezTo>
                  <a:pt x="4226292" y="3536103"/>
                  <a:pt x="4221468" y="3591228"/>
                  <a:pt x="4211449" y="3644554"/>
                </a:cubicBezTo>
                <a:lnTo>
                  <a:pt x="4209116" y="3652523"/>
                </a:lnTo>
                <a:lnTo>
                  <a:pt x="380437" y="401982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60982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B2031-7DE5-C9FB-C4C2-998BCDEA93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988EAA-D327-490A-8415-ECBAD522DB77}" type="slidenum">
              <a:rPr lang="en-ID" smtClean="0"/>
              <a:t>‹#›</a:t>
            </a:fld>
            <a:endParaRPr lang="en-ID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166FFB-4AFD-64B3-E4A0-0CC141C553A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0525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CO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Información Publica</a:t>
            </a:r>
          </a:p>
        </p:txBody>
      </p:sp>
    </p:spTree>
    <p:extLst>
      <p:ext uri="{BB962C8B-B14F-4D97-AF65-F5344CB8AC3E}">
        <p14:creationId xmlns:p14="http://schemas.microsoft.com/office/powerpoint/2010/main" val="423327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2" pos="257" userDrawn="1">
          <p15:clr>
            <a:srgbClr val="F26B43"/>
          </p15:clr>
        </p15:guide>
        <p15:guide id="3" pos="7423" userDrawn="1">
          <p15:clr>
            <a:srgbClr val="F26B43"/>
          </p15:clr>
        </p15:guide>
        <p15:guide id="4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rea.seguros@bancoagrario.gov.c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22FA8-B30C-15D9-1407-9017E2752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2">
            <a:extLst>
              <a:ext uri="{FF2B5EF4-FFF2-40B4-BE49-F238E27FC236}">
                <a16:creationId xmlns:a16="http://schemas.microsoft.com/office/drawing/2014/main" id="{C911A8EE-E30F-97CD-B1B0-2C971EF65B6E}"/>
              </a:ext>
            </a:extLst>
          </p:cNvPr>
          <p:cNvSpPr/>
          <p:nvPr/>
        </p:nvSpPr>
        <p:spPr>
          <a:xfrm rot="21423916">
            <a:off x="8851198" y="-18663"/>
            <a:ext cx="3382504" cy="1386214"/>
          </a:xfrm>
          <a:custGeom>
            <a:avLst/>
            <a:gdLst>
              <a:gd name="connsiteX0" fmla="*/ 0 w 4536860"/>
              <a:gd name="connsiteY0" fmla="*/ 0 h 2947908"/>
              <a:gd name="connsiteX1" fmla="*/ 4536860 w 4536860"/>
              <a:gd name="connsiteY1" fmla="*/ 232585 h 2947908"/>
              <a:gd name="connsiteX2" fmla="*/ 4397657 w 4536860"/>
              <a:gd name="connsiteY2" fmla="*/ 2947908 h 2947908"/>
              <a:gd name="connsiteX3" fmla="*/ 622868 w 4536860"/>
              <a:gd name="connsiteY3" fmla="*/ 2947908 h 2947908"/>
              <a:gd name="connsiteX4" fmla="*/ 0 w 4536860"/>
              <a:gd name="connsiteY4" fmla="*/ 2325040 h 294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860" h="2947908">
                <a:moveTo>
                  <a:pt x="0" y="0"/>
                </a:moveTo>
                <a:lnTo>
                  <a:pt x="4536860" y="232585"/>
                </a:lnTo>
                <a:lnTo>
                  <a:pt x="4397657" y="2947908"/>
                </a:lnTo>
                <a:lnTo>
                  <a:pt x="622868" y="2947908"/>
                </a:lnTo>
                <a:cubicBezTo>
                  <a:pt x="278868" y="2947908"/>
                  <a:pt x="0" y="2669040"/>
                  <a:pt x="0" y="2325040"/>
                </a:cubicBezTo>
                <a:close/>
              </a:path>
            </a:pathLst>
          </a:custGeom>
          <a:solidFill>
            <a:srgbClr val="FFBD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O" noProof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8D8B54-5DE2-99D5-EFF7-8DF35DFE168F}"/>
              </a:ext>
            </a:extLst>
          </p:cNvPr>
          <p:cNvSpPr txBox="1"/>
          <p:nvPr/>
        </p:nvSpPr>
        <p:spPr>
          <a:xfrm>
            <a:off x="1316992" y="6565148"/>
            <a:ext cx="89747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/>
              <a:t>Estamos a su disposición para brindar la información adicional que requieran. </a:t>
            </a:r>
            <a:r>
              <a:rPr lang="es-MX" sz="1000" b="1" dirty="0">
                <a:solidFill>
                  <a:srgbClr val="5C4738"/>
                </a:solidFill>
                <a:latin typeface="Onest"/>
              </a:rPr>
              <a:t>Fuente:  </a:t>
            </a:r>
            <a:r>
              <a:rPr lang="es-MX" sz="1000" i="1" dirty="0"/>
              <a:t>Área Seguros &lt;</a:t>
            </a:r>
            <a:r>
              <a:rPr lang="es-MX" sz="1000" i="1" u="sng" dirty="0">
                <a:hlinkClick r:id="rId2" tooltip="mailto:area.seguros@bancoagrario.gov.co"/>
              </a:rPr>
              <a:t>area.seguros@bancoagrario.gov.co</a:t>
            </a:r>
            <a:r>
              <a:rPr lang="es-MX" sz="1000" i="1" dirty="0"/>
              <a:t>&gt;</a:t>
            </a:r>
            <a:endParaRPr lang="es-MX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DF1523-5B98-96BB-3919-CD28AA6B7234}"/>
              </a:ext>
            </a:extLst>
          </p:cNvPr>
          <p:cNvSpPr txBox="1"/>
          <p:nvPr/>
        </p:nvSpPr>
        <p:spPr>
          <a:xfrm>
            <a:off x="81091" y="87616"/>
            <a:ext cx="10705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600" b="1" i="0" u="none" strike="noStrike" kern="1200" cap="none" spc="0" normalizeH="0" baseline="0" noProof="0" dirty="0">
                <a:ln>
                  <a:noFill/>
                </a:ln>
                <a:solidFill>
                  <a:srgbClr val="5C4738"/>
                </a:solidFill>
                <a:effectLst/>
                <a:uLnTx/>
                <a:uFillTx/>
                <a:latin typeface="sen"/>
                <a:ea typeface="+mn-ea"/>
                <a:cs typeface="+mn-cs"/>
              </a:rPr>
              <a:t>Preguntas de Interés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2E8C66-C60D-C0C2-0269-A56442D81AE9}"/>
              </a:ext>
            </a:extLst>
          </p:cNvPr>
          <p:cNvSpPr txBox="1"/>
          <p:nvPr/>
        </p:nvSpPr>
        <p:spPr>
          <a:xfrm>
            <a:off x="1088365" y="947267"/>
            <a:ext cx="979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u="sng" dirty="0">
                <a:solidFill>
                  <a:srgbClr val="008000"/>
                </a:solidFill>
              </a:rPr>
              <a:t>Cuántos Formatos de “Solicitud y Certificado de Seguro de Vida Deudores” se tienen para el proceso de seguros y cómo se segmentan en Líneas de Crédito?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FA137DC-B673-785F-9CB2-B84F5CE472BE}"/>
              </a:ext>
            </a:extLst>
          </p:cNvPr>
          <p:cNvSpPr/>
          <p:nvPr/>
        </p:nvSpPr>
        <p:spPr>
          <a:xfrm>
            <a:off x="619325" y="947210"/>
            <a:ext cx="474452" cy="4485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rgbClr val="008000"/>
                </a:solidFill>
              </a:rPr>
              <a:t>1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E3AA444-7B96-26B6-DD84-8BA9810B2905}"/>
              </a:ext>
            </a:extLst>
          </p:cNvPr>
          <p:cNvSpPr/>
          <p:nvPr/>
        </p:nvSpPr>
        <p:spPr>
          <a:xfrm>
            <a:off x="613914" y="2560185"/>
            <a:ext cx="474452" cy="4485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600B752-F1CD-7C98-D6D6-3314D34BBABA}"/>
              </a:ext>
            </a:extLst>
          </p:cNvPr>
          <p:cNvSpPr/>
          <p:nvPr/>
        </p:nvSpPr>
        <p:spPr>
          <a:xfrm>
            <a:off x="613914" y="4373710"/>
            <a:ext cx="474452" cy="44857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rgbClr val="008000"/>
                </a:solidFill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9CA4C8-E89E-4038-104E-BFFF4BC433A3}"/>
              </a:ext>
            </a:extLst>
          </p:cNvPr>
          <p:cNvSpPr txBox="1"/>
          <p:nvPr/>
        </p:nvSpPr>
        <p:spPr>
          <a:xfrm>
            <a:off x="1088366" y="1498624"/>
            <a:ext cx="198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9900"/>
                </a:solidFill>
              </a:rPr>
              <a:t>Respuesta: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278BBD-45B1-64AE-1FA1-1F702B519472}"/>
              </a:ext>
            </a:extLst>
          </p:cNvPr>
          <p:cNvSpPr txBox="1"/>
          <p:nvPr/>
        </p:nvSpPr>
        <p:spPr>
          <a:xfrm>
            <a:off x="1088366" y="3159856"/>
            <a:ext cx="198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9900"/>
                </a:solidFill>
              </a:rPr>
              <a:t>Respuesta: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74E460-341A-2BD3-C5D5-2D9B93A0D2D8}"/>
              </a:ext>
            </a:extLst>
          </p:cNvPr>
          <p:cNvSpPr txBox="1"/>
          <p:nvPr/>
        </p:nvSpPr>
        <p:spPr>
          <a:xfrm>
            <a:off x="1088363" y="4850671"/>
            <a:ext cx="198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9900"/>
                </a:solidFill>
              </a:rPr>
              <a:t>Respuesta: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67B08AA-4C7B-EE51-F8F0-4B0A1262A54C}"/>
              </a:ext>
            </a:extLst>
          </p:cNvPr>
          <p:cNvSpPr txBox="1"/>
          <p:nvPr/>
        </p:nvSpPr>
        <p:spPr>
          <a:xfrm>
            <a:off x="1088365" y="2616137"/>
            <a:ext cx="9795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u="sng" dirty="0">
                <a:solidFill>
                  <a:srgbClr val="008000"/>
                </a:solidFill>
              </a:rPr>
              <a:t>Cuánto es el Período de Transición para la implementación total de los nuevos Formatos de “Solicitud y Certificado de Seguro de Vida Deudores”?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ACA159-91A3-1E31-AC37-876352A8514E}"/>
              </a:ext>
            </a:extLst>
          </p:cNvPr>
          <p:cNvSpPr txBox="1"/>
          <p:nvPr/>
        </p:nvSpPr>
        <p:spPr>
          <a:xfrm>
            <a:off x="1088364" y="1826343"/>
            <a:ext cx="979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>
                <a:solidFill>
                  <a:srgbClr val="5C4738"/>
                </a:solidFill>
              </a:rPr>
              <a:t>Tenemos actualmente </a:t>
            </a:r>
            <a:r>
              <a:rPr lang="es-CO" b="1" dirty="0">
                <a:solidFill>
                  <a:srgbClr val="5C4738"/>
                </a:solidFill>
              </a:rPr>
              <a:t>2 (dos) Formatos de “Solicitud y Certificado de Seguro de Vida Deudores” </a:t>
            </a:r>
            <a:r>
              <a:rPr lang="es-CO" dirty="0">
                <a:solidFill>
                  <a:srgbClr val="5C4738"/>
                </a:solidFill>
              </a:rPr>
              <a:t>para el proceso de seguros y se segmentan (1) </a:t>
            </a:r>
            <a:r>
              <a:rPr lang="es-CO" b="1" dirty="0">
                <a:solidFill>
                  <a:srgbClr val="5C4738"/>
                </a:solidFill>
              </a:rPr>
              <a:t>Con Garantía Hipotecaria </a:t>
            </a:r>
            <a:r>
              <a:rPr lang="es-CO" dirty="0">
                <a:solidFill>
                  <a:srgbClr val="5C4738"/>
                </a:solidFill>
              </a:rPr>
              <a:t>y (2) </a:t>
            </a:r>
            <a:r>
              <a:rPr lang="es-CO" b="1" dirty="0">
                <a:solidFill>
                  <a:srgbClr val="5C4738"/>
                </a:solidFill>
              </a:rPr>
              <a:t>Sin Garantía Hipotecaria.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0A189E4-F0CA-EE93-847D-6BB391824DD1}"/>
              </a:ext>
            </a:extLst>
          </p:cNvPr>
          <p:cNvSpPr txBox="1"/>
          <p:nvPr/>
        </p:nvSpPr>
        <p:spPr>
          <a:xfrm>
            <a:off x="1088364" y="3529188"/>
            <a:ext cx="979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>
                <a:solidFill>
                  <a:srgbClr val="5C4738"/>
                </a:solidFill>
              </a:rPr>
              <a:t>El Período de Transición es de </a:t>
            </a:r>
            <a:r>
              <a:rPr lang="es-MX" b="1" dirty="0">
                <a:solidFill>
                  <a:srgbClr val="5C4738"/>
                </a:solidFill>
              </a:rPr>
              <a:t>3 meses</a:t>
            </a:r>
            <a:r>
              <a:rPr lang="es-MX" dirty="0">
                <a:solidFill>
                  <a:srgbClr val="5C4738"/>
                </a:solidFill>
              </a:rPr>
              <a:t>, hasta el </a:t>
            </a:r>
            <a:r>
              <a:rPr lang="es-MX" b="1" dirty="0">
                <a:solidFill>
                  <a:srgbClr val="5C4738"/>
                </a:solidFill>
              </a:rPr>
              <a:t>31 de Marzo de 2026 </a:t>
            </a:r>
            <a:r>
              <a:rPr lang="es-MX" dirty="0">
                <a:solidFill>
                  <a:srgbClr val="5C4738"/>
                </a:solidFill>
              </a:rPr>
              <a:t>y no aplica devoluciones, por procesos de implementación.</a:t>
            </a:r>
            <a:endParaRPr lang="es-CO" dirty="0">
              <a:solidFill>
                <a:srgbClr val="5C4738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1486F50-B800-D821-ED1F-9781815BF09D}"/>
              </a:ext>
            </a:extLst>
          </p:cNvPr>
          <p:cNvSpPr txBox="1"/>
          <p:nvPr/>
        </p:nvSpPr>
        <p:spPr>
          <a:xfrm>
            <a:off x="1088365" y="4373710"/>
            <a:ext cx="9795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u="sng" dirty="0">
                <a:solidFill>
                  <a:srgbClr val="008000"/>
                </a:solidFill>
              </a:rPr>
              <a:t>Cuáles son los beneficios reales de la disminución en las tasas de seguro?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D19A45-B1B3-A62D-329B-46D001FB02C5}"/>
              </a:ext>
            </a:extLst>
          </p:cNvPr>
          <p:cNvSpPr txBox="1"/>
          <p:nvPr/>
        </p:nvSpPr>
        <p:spPr>
          <a:xfrm>
            <a:off x="1088363" y="5214249"/>
            <a:ext cx="9795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CO" dirty="0">
                <a:solidFill>
                  <a:srgbClr val="5C4738"/>
                </a:solidFill>
              </a:rPr>
              <a:t>Beneficio al deudor asegurado en la </a:t>
            </a:r>
            <a:r>
              <a:rPr lang="es-CO" b="1" dirty="0">
                <a:solidFill>
                  <a:srgbClr val="5C4738"/>
                </a:solidFill>
              </a:rPr>
              <a:t>disminución de la cuota del crédito</a:t>
            </a:r>
            <a:r>
              <a:rPr lang="es-CO" dirty="0">
                <a:solidFill>
                  <a:srgbClr val="5C4738"/>
                </a:solidFill>
              </a:rPr>
              <a:t>. Recordemos que la prima  de seguro se cobra a través de la cuota a corde a periodicidad pactada. </a:t>
            </a:r>
          </a:p>
          <a:p>
            <a:pPr algn="just"/>
            <a:r>
              <a:rPr lang="es-CO" dirty="0">
                <a:solidFill>
                  <a:srgbClr val="5C4738"/>
                </a:solidFill>
              </a:rPr>
              <a:t>2.   </a:t>
            </a:r>
            <a:r>
              <a:rPr lang="es-CO" b="1" dirty="0">
                <a:solidFill>
                  <a:srgbClr val="5C4738"/>
                </a:solidFill>
              </a:rPr>
              <a:t>Tasas más competitivas </a:t>
            </a:r>
            <a:r>
              <a:rPr lang="es-CO" dirty="0">
                <a:solidFill>
                  <a:srgbClr val="5C4738"/>
                </a:solidFill>
              </a:rPr>
              <a:t>que mitigan la presentación de endosos (Pólizas Individuales) </a:t>
            </a:r>
          </a:p>
        </p:txBody>
      </p:sp>
    </p:spTree>
    <p:extLst>
      <p:ext uri="{BB962C8B-B14F-4D97-AF65-F5344CB8AC3E}">
        <p14:creationId xmlns:p14="http://schemas.microsoft.com/office/powerpoint/2010/main" val="182382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18FE9"/>
      </a:accent1>
      <a:accent2>
        <a:srgbClr val="5BC500"/>
      </a:accent2>
      <a:accent3>
        <a:srgbClr val="FFBD2A"/>
      </a:accent3>
      <a:accent4>
        <a:srgbClr val="0EC164"/>
      </a:accent4>
      <a:accent5>
        <a:srgbClr val="5C4738"/>
      </a:accent5>
      <a:accent6>
        <a:srgbClr val="009615"/>
      </a:accent6>
      <a:hlink>
        <a:srgbClr val="0563C1"/>
      </a:hlink>
      <a:folHlink>
        <a:srgbClr val="954F72"/>
      </a:folHlink>
    </a:clrScheme>
    <a:fontScheme name="social media report">
      <a:majorFont>
        <a:latin typeface="sen"/>
        <a:ea typeface=""/>
        <a:cs typeface=""/>
      </a:majorFont>
      <a:minorFont>
        <a:latin typeface="Ones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o_x0020_de_x0020_Emisi_x00f3_n xmlns="842b5468-d6d3-4fd5-8936-b42986eda469">CRSA-215-25 del 21/07/2025</Medio_x0020_de_x0020_Emisi_x00f3_n>
    <MacroProceso xmlns="842b5468-d6d3-4fd5-8936-b42986eda469">Mercadeo y Prospección</MacroProceso>
    <C_x00f3_digo xmlns="842b5468-d6d3-4fd5-8936-b42986eda469">MP-AP-FT-003</C_x00f3_digo>
    <Fecha_x0020_Vigencia xmlns="842b5468-d6d3-4fd5-8936-b42986eda469">2025-07-21T05:00:00+00:00</Fecha_x0020_Vigencia>
    <Proceso xmlns="842b5468-d6d3-4fd5-8936-b42986eda469">Administración del Plan de Marketing</Proceso>
    <SubProceso xmlns="842b5468-d6d3-4fd5-8936-b42986eda469"> Servicios de Mercadeo y Publicidad</SubProceso>
    <Versi_x00f3_n_x0020_Vigente xmlns="842b5468-d6d3-4fd5-8936-b42986eda469">3</Versi_x00f3_n_x0020_Vigen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C376D582DCD5044BFC213DEC4806B38" ma:contentTypeVersion="13" ma:contentTypeDescription="Crear nuevo documento." ma:contentTypeScope="" ma:versionID="6c958e34fa3edaf6ac3f37cbe695cce1">
  <xsd:schema xmlns:xsd="http://www.w3.org/2001/XMLSchema" xmlns:xs="http://www.w3.org/2001/XMLSchema" xmlns:p="http://schemas.microsoft.com/office/2006/metadata/properties" xmlns:ns2="842b5468-d6d3-4fd5-8936-b42986eda469" targetNamespace="http://schemas.microsoft.com/office/2006/metadata/properties" ma:root="true" ma:fieldsID="e17e2a5e4f60186b12a2c19b50254770" ns2:_="">
    <xsd:import namespace="842b5468-d6d3-4fd5-8936-b42986eda469"/>
    <xsd:element name="properties">
      <xsd:complexType>
        <xsd:sequence>
          <xsd:element name="documentManagement">
            <xsd:complexType>
              <xsd:all>
                <xsd:element ref="ns2:SubProceso"/>
                <xsd:element ref="ns2:Fecha_x0020_Vigencia"/>
                <xsd:element ref="ns2:MacroProceso"/>
                <xsd:element ref="ns2:Proceso"/>
                <xsd:element ref="ns2:C_x00f3_digo" minOccurs="0"/>
                <xsd:element ref="ns2:Medio_x0020_de_x0020_Emisi_x00f3_n"/>
                <xsd:element ref="ns2:Versi_x00f3_n_x0020_Vigent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b5468-d6d3-4fd5-8936-b42986eda469" elementFormDefault="qualified">
    <xsd:import namespace="http://schemas.microsoft.com/office/2006/documentManagement/types"/>
    <xsd:import namespace="http://schemas.microsoft.com/office/infopath/2007/PartnerControls"/>
    <xsd:element name="SubProceso" ma:index="8" ma:displayName="SubProceso" ma:internalName="SubProceso">
      <xsd:simpleType>
        <xsd:restriction base="dms:Text">
          <xsd:maxLength value="255"/>
        </xsd:restriction>
      </xsd:simpleType>
    </xsd:element>
    <xsd:element name="Fecha_x0020_Vigencia" ma:index="9" ma:displayName="Fecha Vigencia" ma:format="DateOnly" ma:internalName="Fecha_x0020_Vigencia">
      <xsd:simpleType>
        <xsd:restriction base="dms:DateTime"/>
      </xsd:simpleType>
    </xsd:element>
    <xsd:element name="MacroProceso" ma:index="10" ma:displayName="MacroProceso" ma:default="Estrategia y Transformación Empresarial" ma:format="Dropdown" ma:internalName="MacroProceso">
      <xsd:simpleType>
        <xsd:restriction base="dms:Choice">
          <xsd:enumeration value="Estrategia y Transformación Empresarial"/>
          <xsd:enumeration value="Gestión de Aseguramiento"/>
          <xsd:enumeration value="Sostenibilidad Corporativa"/>
          <xsd:enumeration value="Mercadeo y Prospección"/>
          <xsd:enumeration value="Gestión de Valor Agregado"/>
          <xsd:enumeration value="Gestión Comercial"/>
          <xsd:enumeration value="Gestión Operativa"/>
          <xsd:enumeration value="Gestión de Tecnologías de Información"/>
          <xsd:enumeration value="Gestión del TH y Conocimiento"/>
          <xsd:enumeration value="Gestión de Abastecimiento"/>
          <xsd:enumeration value="Gestión Jurídica"/>
          <xsd:enumeration value="Gestión Financiera"/>
          <xsd:enumeration value="Gestión de Contenido Empresarial"/>
          <xsd:enumeration value="Seguimiento y Evaluación de la Gestión"/>
        </xsd:restriction>
      </xsd:simpleType>
    </xsd:element>
    <xsd:element name="Proceso" ma:index="11" ma:displayName="Proceso" ma:default="Planeación Estratégica" ma:format="Dropdown" ma:internalName="Proceso">
      <xsd:simpleType>
        <xsd:restriction base="dms:Choice">
          <xsd:enumeration value="Planeación Estratégica"/>
          <xsd:enumeration value="Arquitectura de Procesos y Mejora Continua"/>
          <xsd:enumeration value="Gestión de Proyectos"/>
          <xsd:enumeration value="Transformación Digital"/>
          <xsd:enumeration value="Gestión de Riesgos"/>
          <xsd:enumeration value="Gestión de Cumplimiento"/>
          <xsd:enumeration value="Gobierno Corporativo y Control de la Gestión"/>
          <xsd:enumeration value="Gestión de la Sostenibilidad Económica, Social y Ambiental"/>
          <xsd:enumeration value="Gestión de Comunicaciones"/>
          <xsd:enumeration value="Segmentación del Cliente"/>
          <xsd:enumeration value="Investigación de Mercado"/>
          <xsd:enumeration value="Diseño y desarrollo de Productos y Servicios"/>
          <xsd:enumeration value="Administración del Plan de Marketing"/>
          <xsd:enumeration value="Gestión de Valor Agregado, Retención, Fidelización y Evaluación del Servicio"/>
          <xsd:enumeration value="Gestión de PQRS"/>
          <xsd:enumeration value="Estrategia y Táctica Comercial"/>
          <xsd:enumeration value="Gestión del Modelo de Actuación Comercial"/>
          <xsd:enumeration value="Ejecución del Ciclo Comercial"/>
          <xsd:enumeration value="Administración y Aseguramiento de la Información de Los Clientes"/>
          <xsd:enumeration value="Gestión de Crédito"/>
          <xsd:enumeration value="Gestión de Cartera"/>
          <xsd:enumeration value="Gestión de Logística Bancaria"/>
          <xsd:enumeration value="Gestión Logística de Efectivo"/>
          <xsd:enumeration value="Gestión de Administración VISR"/>
          <xsd:enumeration value="Gestión de Canales Transaccionales"/>
          <xsd:enumeration value="Gestión de Convenios"/>
          <xsd:enumeration value="Gestión Operativa de Productos y Servicios Bancarios"/>
          <xsd:enumeration value="Control y Monitoreo Operativo"/>
          <xsd:enumeration value="Gestión Integral de Seguridad"/>
          <xsd:enumeration value="Gestión de Infraestructura de TI"/>
          <xsd:enumeration value="Gestión de Soluciones de TI"/>
          <xsd:enumeration value="Gestión de Soporte a Usuarios TIC"/>
          <xsd:enumeration value="Gestión de Ciberseguridad"/>
          <xsd:enumeration value="Atracción, Fidelización y Administración del Talento Humano"/>
          <xsd:enumeration value="Desarrollo del Talento Humano y las Relaciones Laborales"/>
          <xsd:enumeration value="Bienestar, Seguridad y Salud en el Trabajo"/>
          <xsd:enumeration value="Planeación y Estructuración de la Adquisición de Bienes y Servicios"/>
          <xsd:enumeration value="Gestión de Evaluación y selección de contratistas"/>
          <xsd:enumeration value="Formalización Contractual y Ejecución de Contrato"/>
          <xsd:enumeration value="Terminación y acta de corte de cuentas y finiquito de Contrato"/>
          <xsd:enumeration value="Gestión de Servicios Administrativos"/>
          <xsd:enumeration value="Administración de Bienes y Servicios"/>
          <xsd:enumeration value="Asesoría y Acompañamiento Jurídico"/>
          <xsd:enumeration value="Defensa Judicial"/>
          <xsd:enumeration value="Gestión de Planeación Financiera"/>
          <xsd:enumeration value="Gestión Presupuestal"/>
          <xsd:enumeration value="Gestión Contable"/>
          <xsd:enumeration value="Gestión Tributaria"/>
          <xsd:enumeration value="Gestión de Sostenibilidad Financiera"/>
          <xsd:enumeration value="Gestión de la Información y Gobierno de Datos"/>
          <xsd:enumeration value="Gestión Documental"/>
          <xsd:enumeration value="Auditoria Interna"/>
          <xsd:enumeration value="Control Disciplinario"/>
        </xsd:restriction>
      </xsd:simpleType>
    </xsd:element>
    <xsd:element name="C_x00f3_digo" ma:index="12" nillable="true" ma:displayName="Código" ma:internalName="C_x00f3_digo">
      <xsd:simpleType>
        <xsd:restriction base="dms:Text">
          <xsd:maxLength value="255"/>
        </xsd:restriction>
      </xsd:simpleType>
    </xsd:element>
    <xsd:element name="Medio_x0020_de_x0020_Emisi_x00f3_n" ma:index="13" ma:displayName="Medio de Emisión" ma:internalName="Medio_x0020_de_x0020_Emisi_x00f3_n">
      <xsd:simpleType>
        <xsd:restriction base="dms:Text">
          <xsd:maxLength value="255"/>
        </xsd:restriction>
      </xsd:simpleType>
    </xsd:element>
    <xsd:element name="Versi_x00f3_n_x0020_Vigente" ma:index="14" ma:displayName="Versión Vigente" ma:decimals="0" ma:internalName="Versi_x00f3_n_x0020_Vigente">
      <xsd:simpleType>
        <xsd:restriction base="dms:Number">
          <xsd:minInclusive value="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Nombre de Document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901A0C-BFD4-4DB5-AC13-08157C3B6436}">
  <ds:schemaRefs>
    <ds:schemaRef ds:uri="http://schemas.microsoft.com/office/2006/metadata/properties"/>
    <ds:schemaRef ds:uri="http://schemas.microsoft.com/office/infopath/2007/PartnerControls"/>
    <ds:schemaRef ds:uri="842b5468-d6d3-4fd5-8936-b42986eda469"/>
  </ds:schemaRefs>
</ds:datastoreItem>
</file>

<file path=customXml/itemProps2.xml><?xml version="1.0" encoding="utf-8"?>
<ds:datastoreItem xmlns:ds="http://schemas.openxmlformats.org/officeDocument/2006/customXml" ds:itemID="{ED3FC19E-C161-4F24-A5B9-EC8E980DFD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b5468-d6d3-4fd5-8936-b42986eda4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9CDD64-D27C-4A37-A633-2AC95985B6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2153</TotalTime>
  <Words>220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sen</vt:lpstr>
      <vt:lpstr>Onest</vt:lpstr>
      <vt:lpstr>Calibri</vt:lpstr>
      <vt:lpstr>Arial</vt:lpstr>
      <vt:lpstr>Aptos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Presentaciones Institucionales</dc:title>
  <dc:subject/>
  <dc:creator>studiocreava@gmail.com</dc:creator>
  <cp:keywords/>
  <dc:description/>
  <cp:lastModifiedBy>Marcela Rozo</cp:lastModifiedBy>
  <cp:revision>65</cp:revision>
  <dcterms:created xsi:type="dcterms:W3CDTF">2024-12-13T03:22:28Z</dcterms:created>
  <dcterms:modified xsi:type="dcterms:W3CDTF">2026-01-15T13:30:56Z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4520f28-2c0f-4782-866a-ce1a9e6fe91d_Enabled">
    <vt:lpwstr>true</vt:lpwstr>
  </property>
  <property fmtid="{D5CDD505-2E9C-101B-9397-08002B2CF9AE}" pid="3" name="MSIP_Label_04520f28-2c0f-4782-866a-ce1a9e6fe91d_SetDate">
    <vt:lpwstr>2025-07-11T16:13:45Z</vt:lpwstr>
  </property>
  <property fmtid="{D5CDD505-2E9C-101B-9397-08002B2CF9AE}" pid="4" name="MSIP_Label_04520f28-2c0f-4782-866a-ce1a9e6fe91d_Method">
    <vt:lpwstr>Privileged</vt:lpwstr>
  </property>
  <property fmtid="{D5CDD505-2E9C-101B-9397-08002B2CF9AE}" pid="5" name="MSIP_Label_04520f28-2c0f-4782-866a-ce1a9e6fe91d_Name">
    <vt:lpwstr>Información publica</vt:lpwstr>
  </property>
  <property fmtid="{D5CDD505-2E9C-101B-9397-08002B2CF9AE}" pid="6" name="MSIP_Label_04520f28-2c0f-4782-866a-ce1a9e6fe91d_SiteId">
    <vt:lpwstr>c7567c2c-e9a7-4d26-849e-f361bdbab82c</vt:lpwstr>
  </property>
  <property fmtid="{D5CDD505-2E9C-101B-9397-08002B2CF9AE}" pid="7" name="MSIP_Label_04520f28-2c0f-4782-866a-ce1a9e6fe91d_ActionId">
    <vt:lpwstr>aad3b9aa-4f64-4f67-9d07-ca735a81b4c2</vt:lpwstr>
  </property>
  <property fmtid="{D5CDD505-2E9C-101B-9397-08002B2CF9AE}" pid="8" name="MSIP_Label_04520f28-2c0f-4782-866a-ce1a9e6fe91d_ContentBits">
    <vt:lpwstr>2</vt:lpwstr>
  </property>
  <property fmtid="{D5CDD505-2E9C-101B-9397-08002B2CF9AE}" pid="9" name="ClassificationContentMarkingFooterLocations">
    <vt:lpwstr>Office Theme:3</vt:lpwstr>
  </property>
  <property fmtid="{D5CDD505-2E9C-101B-9397-08002B2CF9AE}" pid="10" name="ClassificationContentMarkingFooterText">
    <vt:lpwstr>Información Publica</vt:lpwstr>
  </property>
  <property fmtid="{D5CDD505-2E9C-101B-9397-08002B2CF9AE}" pid="11" name="Order">
    <vt:r8>10000</vt:r8>
  </property>
  <property fmtid="{D5CDD505-2E9C-101B-9397-08002B2CF9AE}" pid="12" name="MSIP_Label_69208c17-96c3-4637-9dd4-d0da4155cc00_SiteId">
    <vt:lpwstr>c7567c2c-e9a7-4d26-849e-f361bdbab82c</vt:lpwstr>
  </property>
  <property fmtid="{D5CDD505-2E9C-101B-9397-08002B2CF9AE}" pid="13" name="MSIP_Label_69208c17-96c3-4637-9dd4-d0da4155cc00_Method">
    <vt:lpwstr>Privileged</vt:lpwstr>
  </property>
  <property fmtid="{D5CDD505-2E9C-101B-9397-08002B2CF9AE}" pid="14" name="MSIP_Label_69208c17-96c3-4637-9dd4-d0da4155cc00_SetDate">
    <vt:lpwstr>2024-08-30T17:07:19Z</vt:lpwstr>
  </property>
  <property fmtid="{D5CDD505-2E9C-101B-9397-08002B2CF9AE}" pid="15" name="MSIP_Label_69208c17-96c3-4637-9dd4-d0da4155cc00_Name">
    <vt:lpwstr>Información clasificada</vt:lpwstr>
  </property>
  <property fmtid="{D5CDD505-2E9C-101B-9397-08002B2CF9AE}" pid="16" name="ContentTypeId">
    <vt:lpwstr>0x0101004C376D582DCD5044BFC213DEC4806B38</vt:lpwstr>
  </property>
  <property fmtid="{D5CDD505-2E9C-101B-9397-08002B2CF9AE}" pid="17" name="MSIP_Label_69208c17-96c3-4637-9dd4-d0da4155cc00_Enabled">
    <vt:lpwstr>true</vt:lpwstr>
  </property>
  <property fmtid="{D5CDD505-2E9C-101B-9397-08002B2CF9AE}" pid="18" name="MSIP_Label_69208c17-96c3-4637-9dd4-d0da4155cc00_ActionId">
    <vt:lpwstr>32f602c8-9845-4eaa-b330-44246353660a</vt:lpwstr>
  </property>
  <property fmtid="{D5CDD505-2E9C-101B-9397-08002B2CF9AE}" pid="19" name="MSIP_Label_69208c17-96c3-4637-9dd4-d0da4155cc00_ContentBits">
    <vt:lpwstr>2</vt:lpwstr>
  </property>
  <property fmtid="{D5CDD505-2E9C-101B-9397-08002B2CF9AE}" pid="20" name="MSIP_Label_d347b247-e90e-43a3-9d7b-004f14ae6873_Enabled">
    <vt:lpwstr>true</vt:lpwstr>
  </property>
  <property fmtid="{D5CDD505-2E9C-101B-9397-08002B2CF9AE}" pid="21" name="MSIP_Label_d347b247-e90e-43a3-9d7b-004f14ae6873_SetDate">
    <vt:lpwstr>2025-12-29T22:05:37Z</vt:lpwstr>
  </property>
  <property fmtid="{D5CDD505-2E9C-101B-9397-08002B2CF9AE}" pid="22" name="MSIP_Label_d347b247-e90e-43a3-9d7b-004f14ae6873_Method">
    <vt:lpwstr>Standard</vt:lpwstr>
  </property>
  <property fmtid="{D5CDD505-2E9C-101B-9397-08002B2CF9AE}" pid="23" name="MSIP_Label_d347b247-e90e-43a3-9d7b-004f14ae6873_Name">
    <vt:lpwstr>d347b247-e90e-43a3-9d7b-004f14ae6873</vt:lpwstr>
  </property>
  <property fmtid="{D5CDD505-2E9C-101B-9397-08002B2CF9AE}" pid="24" name="MSIP_Label_d347b247-e90e-43a3-9d7b-004f14ae6873_SiteId">
    <vt:lpwstr>76e3921f-489b-4b7e-9547-9ea297add9b5</vt:lpwstr>
  </property>
  <property fmtid="{D5CDD505-2E9C-101B-9397-08002B2CF9AE}" pid="25" name="MSIP_Label_d347b247-e90e-43a3-9d7b-004f14ae6873_ActionId">
    <vt:lpwstr>7546f142-57de-42bf-9924-1f8a91542717</vt:lpwstr>
  </property>
  <property fmtid="{D5CDD505-2E9C-101B-9397-08002B2CF9AE}" pid="26" name="MSIP_Label_d347b247-e90e-43a3-9d7b-004f14ae6873_ContentBits">
    <vt:lpwstr>0</vt:lpwstr>
  </property>
  <property fmtid="{D5CDD505-2E9C-101B-9397-08002B2CF9AE}" pid="27" name="MSIP_Label_d347b247-e90e-43a3-9d7b-004f14ae6873_Tag">
    <vt:lpwstr>10, 3, 0, 1</vt:lpwstr>
  </property>
</Properties>
</file>